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1" r:id="rId12"/>
    <p:sldId id="274" r:id="rId13"/>
    <p:sldId id="275" r:id="rId14"/>
    <p:sldId id="268" r:id="rId15"/>
  </p:sldIdLst>
  <p:sldSz cx="9144000" cy="6858000" type="screen4x3"/>
  <p:notesSz cx="9144000" cy="6858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7/27/2017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184400" cy="1169035"/>
          </a:xfrm>
          <a:custGeom>
            <a:avLst/>
            <a:gdLst/>
            <a:ahLst/>
            <a:cxnLst/>
            <a:rect l="l" t="t" r="r" b="b"/>
            <a:pathLst>
              <a:path w="2184400" h="1169035">
                <a:moveTo>
                  <a:pt x="2105657" y="0"/>
                </a:moveTo>
                <a:lnTo>
                  <a:pt x="78227" y="0"/>
                </a:lnTo>
                <a:lnTo>
                  <a:pt x="61594" y="3361"/>
                </a:lnTo>
                <a:lnTo>
                  <a:pt x="29538" y="24987"/>
                </a:lnTo>
                <a:lnTo>
                  <a:pt x="7925" y="57042"/>
                </a:lnTo>
                <a:lnTo>
                  <a:pt x="0" y="96266"/>
                </a:lnTo>
                <a:lnTo>
                  <a:pt x="0" y="1068070"/>
                </a:lnTo>
                <a:lnTo>
                  <a:pt x="7925" y="1107293"/>
                </a:lnTo>
                <a:lnTo>
                  <a:pt x="29538" y="1139348"/>
                </a:lnTo>
                <a:lnTo>
                  <a:pt x="61594" y="1160974"/>
                </a:lnTo>
                <a:lnTo>
                  <a:pt x="100849" y="1168908"/>
                </a:lnTo>
                <a:lnTo>
                  <a:pt x="2083054" y="1168908"/>
                </a:lnTo>
                <a:lnTo>
                  <a:pt x="2122277" y="1160974"/>
                </a:lnTo>
                <a:lnTo>
                  <a:pt x="2154332" y="1139348"/>
                </a:lnTo>
                <a:lnTo>
                  <a:pt x="2175958" y="1107293"/>
                </a:lnTo>
                <a:lnTo>
                  <a:pt x="2183892" y="1068070"/>
                </a:lnTo>
                <a:lnTo>
                  <a:pt x="2183892" y="96266"/>
                </a:lnTo>
                <a:lnTo>
                  <a:pt x="2175958" y="57042"/>
                </a:lnTo>
                <a:lnTo>
                  <a:pt x="2154332" y="24987"/>
                </a:lnTo>
                <a:lnTo>
                  <a:pt x="2122277" y="3361"/>
                </a:lnTo>
                <a:lnTo>
                  <a:pt x="2105657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7/27/2017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2723388"/>
            <a:ext cx="9144000" cy="21092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61" y="2759408"/>
            <a:ext cx="9144000" cy="1997710"/>
          </a:xfrm>
          <a:custGeom>
            <a:avLst/>
            <a:gdLst/>
            <a:ahLst/>
            <a:cxnLst/>
            <a:rect l="l" t="t" r="r" b="b"/>
            <a:pathLst>
              <a:path w="9144000" h="1997710">
                <a:moveTo>
                  <a:pt x="0" y="1748583"/>
                </a:moveTo>
                <a:lnTo>
                  <a:pt x="48769" y="1763019"/>
                </a:lnTo>
                <a:lnTo>
                  <a:pt x="97544" y="1777412"/>
                </a:lnTo>
                <a:lnTo>
                  <a:pt x="146331" y="1791718"/>
                </a:lnTo>
                <a:lnTo>
                  <a:pt x="195137" y="1805894"/>
                </a:lnTo>
                <a:lnTo>
                  <a:pt x="243967" y="1819897"/>
                </a:lnTo>
                <a:lnTo>
                  <a:pt x="292827" y="1833682"/>
                </a:lnTo>
                <a:lnTo>
                  <a:pt x="341725" y="1847208"/>
                </a:lnTo>
                <a:lnTo>
                  <a:pt x="390665" y="1860430"/>
                </a:lnTo>
                <a:lnTo>
                  <a:pt x="439653" y="1873305"/>
                </a:lnTo>
                <a:lnTo>
                  <a:pt x="488697" y="1885790"/>
                </a:lnTo>
                <a:lnTo>
                  <a:pt x="537802" y="1897841"/>
                </a:lnTo>
                <a:lnTo>
                  <a:pt x="586974" y="1909415"/>
                </a:lnTo>
                <a:lnTo>
                  <a:pt x="636220" y="1920469"/>
                </a:lnTo>
                <a:lnTo>
                  <a:pt x="685544" y="1930959"/>
                </a:lnTo>
                <a:lnTo>
                  <a:pt x="734955" y="1940843"/>
                </a:lnTo>
                <a:lnTo>
                  <a:pt x="784456" y="1950075"/>
                </a:lnTo>
                <a:lnTo>
                  <a:pt x="834056" y="1958614"/>
                </a:lnTo>
                <a:lnTo>
                  <a:pt x="883759" y="1966416"/>
                </a:lnTo>
                <a:lnTo>
                  <a:pt x="933572" y="1973437"/>
                </a:lnTo>
                <a:lnTo>
                  <a:pt x="983502" y="1979635"/>
                </a:lnTo>
                <a:lnTo>
                  <a:pt x="1033553" y="1984965"/>
                </a:lnTo>
                <a:lnTo>
                  <a:pt x="1083733" y="1989385"/>
                </a:lnTo>
                <a:lnTo>
                  <a:pt x="1134047" y="1992850"/>
                </a:lnTo>
                <a:lnTo>
                  <a:pt x="1184501" y="1995318"/>
                </a:lnTo>
                <a:lnTo>
                  <a:pt x="1235102" y="1996746"/>
                </a:lnTo>
                <a:lnTo>
                  <a:pt x="1285856" y="1997090"/>
                </a:lnTo>
                <a:lnTo>
                  <a:pt x="1336768" y="1996306"/>
                </a:lnTo>
                <a:lnTo>
                  <a:pt x="1387846" y="1994351"/>
                </a:lnTo>
                <a:lnTo>
                  <a:pt x="1439094" y="1991183"/>
                </a:lnTo>
                <a:lnTo>
                  <a:pt x="1490520" y="1986756"/>
                </a:lnTo>
                <a:lnTo>
                  <a:pt x="1542128" y="1981029"/>
                </a:lnTo>
                <a:lnTo>
                  <a:pt x="1593926" y="1973958"/>
                </a:lnTo>
                <a:lnTo>
                  <a:pt x="1645920" y="1965499"/>
                </a:lnTo>
                <a:lnTo>
                  <a:pt x="1689139" y="1957163"/>
                </a:lnTo>
                <a:lnTo>
                  <a:pt x="1732823" y="1947325"/>
                </a:lnTo>
                <a:lnTo>
                  <a:pt x="1776942" y="1936055"/>
                </a:lnTo>
                <a:lnTo>
                  <a:pt x="1821466" y="1923423"/>
                </a:lnTo>
                <a:lnTo>
                  <a:pt x="1866364" y="1909496"/>
                </a:lnTo>
                <a:lnTo>
                  <a:pt x="1911605" y="1894345"/>
                </a:lnTo>
                <a:lnTo>
                  <a:pt x="1957160" y="1878037"/>
                </a:lnTo>
                <a:lnTo>
                  <a:pt x="2002999" y="1860643"/>
                </a:lnTo>
                <a:lnTo>
                  <a:pt x="2049090" y="1842231"/>
                </a:lnTo>
                <a:lnTo>
                  <a:pt x="2095404" y="1822870"/>
                </a:lnTo>
                <a:lnTo>
                  <a:pt x="2141911" y="1802630"/>
                </a:lnTo>
                <a:lnTo>
                  <a:pt x="2188579" y="1781579"/>
                </a:lnTo>
                <a:lnTo>
                  <a:pt x="2235380" y="1759787"/>
                </a:lnTo>
                <a:lnTo>
                  <a:pt x="2282282" y="1737322"/>
                </a:lnTo>
                <a:lnTo>
                  <a:pt x="2329255" y="1714253"/>
                </a:lnTo>
                <a:lnTo>
                  <a:pt x="2376269" y="1690651"/>
                </a:lnTo>
                <a:lnTo>
                  <a:pt x="2423294" y="1666583"/>
                </a:lnTo>
                <a:lnTo>
                  <a:pt x="2470299" y="1642119"/>
                </a:lnTo>
                <a:lnTo>
                  <a:pt x="2517254" y="1617327"/>
                </a:lnTo>
                <a:lnTo>
                  <a:pt x="2564130" y="1592278"/>
                </a:lnTo>
                <a:lnTo>
                  <a:pt x="2610894" y="1567039"/>
                </a:lnTo>
                <a:lnTo>
                  <a:pt x="2657518" y="1541681"/>
                </a:lnTo>
                <a:lnTo>
                  <a:pt x="2703971" y="1516271"/>
                </a:lnTo>
                <a:lnTo>
                  <a:pt x="2750222" y="1490880"/>
                </a:lnTo>
                <a:lnTo>
                  <a:pt x="2796242" y="1465576"/>
                </a:lnTo>
                <a:lnTo>
                  <a:pt x="2842000" y="1440427"/>
                </a:lnTo>
                <a:lnTo>
                  <a:pt x="2887465" y="1415505"/>
                </a:lnTo>
                <a:lnTo>
                  <a:pt x="2932608" y="1390876"/>
                </a:lnTo>
                <a:lnTo>
                  <a:pt x="2977399" y="1366611"/>
                </a:lnTo>
                <a:lnTo>
                  <a:pt x="3021806" y="1342778"/>
                </a:lnTo>
                <a:lnTo>
                  <a:pt x="3065800" y="1319447"/>
                </a:lnTo>
                <a:lnTo>
                  <a:pt x="3109350" y="1296687"/>
                </a:lnTo>
                <a:lnTo>
                  <a:pt x="3152426" y="1274566"/>
                </a:lnTo>
                <a:lnTo>
                  <a:pt x="3194998" y="1253153"/>
                </a:lnTo>
                <a:lnTo>
                  <a:pt x="3237035" y="1232519"/>
                </a:lnTo>
                <a:lnTo>
                  <a:pt x="3278508" y="1212731"/>
                </a:lnTo>
                <a:lnTo>
                  <a:pt x="3319385" y="1193859"/>
                </a:lnTo>
                <a:lnTo>
                  <a:pt x="3359637" y="1175972"/>
                </a:lnTo>
                <a:lnTo>
                  <a:pt x="3399233" y="1159138"/>
                </a:lnTo>
                <a:lnTo>
                  <a:pt x="3438143" y="1143428"/>
                </a:lnTo>
                <a:lnTo>
                  <a:pt x="3494238" y="1121294"/>
                </a:lnTo>
                <a:lnTo>
                  <a:pt x="3548383" y="1099714"/>
                </a:lnTo>
                <a:lnTo>
                  <a:pt x="3600737" y="1078691"/>
                </a:lnTo>
                <a:lnTo>
                  <a:pt x="3651457" y="1058232"/>
                </a:lnTo>
                <a:lnTo>
                  <a:pt x="3700702" y="1038341"/>
                </a:lnTo>
                <a:lnTo>
                  <a:pt x="3748630" y="1019025"/>
                </a:lnTo>
                <a:lnTo>
                  <a:pt x="3795398" y="1000287"/>
                </a:lnTo>
                <a:lnTo>
                  <a:pt x="3841164" y="982134"/>
                </a:lnTo>
                <a:lnTo>
                  <a:pt x="3886087" y="964570"/>
                </a:lnTo>
                <a:lnTo>
                  <a:pt x="3930324" y="947601"/>
                </a:lnTo>
                <a:lnTo>
                  <a:pt x="3974033" y="931232"/>
                </a:lnTo>
                <a:lnTo>
                  <a:pt x="4017372" y="915468"/>
                </a:lnTo>
                <a:lnTo>
                  <a:pt x="4060500" y="900314"/>
                </a:lnTo>
                <a:lnTo>
                  <a:pt x="4103573" y="885777"/>
                </a:lnTo>
                <a:lnTo>
                  <a:pt x="4146751" y="871860"/>
                </a:lnTo>
                <a:lnTo>
                  <a:pt x="4190191" y="858569"/>
                </a:lnTo>
                <a:lnTo>
                  <a:pt x="4234051" y="845910"/>
                </a:lnTo>
                <a:lnTo>
                  <a:pt x="4278488" y="833887"/>
                </a:lnTo>
                <a:lnTo>
                  <a:pt x="4323662" y="822506"/>
                </a:lnTo>
                <a:lnTo>
                  <a:pt x="4369729" y="811772"/>
                </a:lnTo>
                <a:lnTo>
                  <a:pt x="4416848" y="801690"/>
                </a:lnTo>
                <a:lnTo>
                  <a:pt x="4465177" y="792266"/>
                </a:lnTo>
                <a:lnTo>
                  <a:pt x="4514874" y="783504"/>
                </a:lnTo>
                <a:lnTo>
                  <a:pt x="4566096" y="775410"/>
                </a:lnTo>
                <a:lnTo>
                  <a:pt x="4619002" y="767990"/>
                </a:lnTo>
                <a:lnTo>
                  <a:pt x="4673749" y="761248"/>
                </a:lnTo>
                <a:lnTo>
                  <a:pt x="4730496" y="755189"/>
                </a:lnTo>
                <a:lnTo>
                  <a:pt x="4773138" y="751650"/>
                </a:lnTo>
                <a:lnTo>
                  <a:pt x="4816679" y="749304"/>
                </a:lnTo>
                <a:lnTo>
                  <a:pt x="4861075" y="748074"/>
                </a:lnTo>
                <a:lnTo>
                  <a:pt x="4906281" y="747887"/>
                </a:lnTo>
                <a:lnTo>
                  <a:pt x="4952252" y="748668"/>
                </a:lnTo>
                <a:lnTo>
                  <a:pt x="4998942" y="750340"/>
                </a:lnTo>
                <a:lnTo>
                  <a:pt x="5046309" y="752829"/>
                </a:lnTo>
                <a:lnTo>
                  <a:pt x="5094305" y="756061"/>
                </a:lnTo>
                <a:lnTo>
                  <a:pt x="5142888" y="759959"/>
                </a:lnTo>
                <a:lnTo>
                  <a:pt x="5192012" y="764449"/>
                </a:lnTo>
                <a:lnTo>
                  <a:pt x="5241632" y="769457"/>
                </a:lnTo>
                <a:lnTo>
                  <a:pt x="5291703" y="774906"/>
                </a:lnTo>
                <a:lnTo>
                  <a:pt x="5342182" y="780722"/>
                </a:lnTo>
                <a:lnTo>
                  <a:pt x="5393022" y="786829"/>
                </a:lnTo>
                <a:lnTo>
                  <a:pt x="5444180" y="793153"/>
                </a:lnTo>
                <a:lnTo>
                  <a:pt x="5495610" y="799619"/>
                </a:lnTo>
                <a:lnTo>
                  <a:pt x="5547268" y="806152"/>
                </a:lnTo>
                <a:lnTo>
                  <a:pt x="5599109" y="812676"/>
                </a:lnTo>
                <a:lnTo>
                  <a:pt x="5651087" y="819116"/>
                </a:lnTo>
                <a:lnTo>
                  <a:pt x="5703160" y="825398"/>
                </a:lnTo>
                <a:lnTo>
                  <a:pt x="5755281" y="831446"/>
                </a:lnTo>
                <a:lnTo>
                  <a:pt x="5807405" y="837186"/>
                </a:lnTo>
                <a:lnTo>
                  <a:pt x="5859489" y="842541"/>
                </a:lnTo>
                <a:lnTo>
                  <a:pt x="5911487" y="847438"/>
                </a:lnTo>
                <a:lnTo>
                  <a:pt x="5963355" y="851801"/>
                </a:lnTo>
                <a:lnTo>
                  <a:pt x="6015047" y="855556"/>
                </a:lnTo>
                <a:lnTo>
                  <a:pt x="6066520" y="858626"/>
                </a:lnTo>
                <a:lnTo>
                  <a:pt x="6117728" y="860937"/>
                </a:lnTo>
                <a:lnTo>
                  <a:pt x="6168626" y="862414"/>
                </a:lnTo>
                <a:lnTo>
                  <a:pt x="6219170" y="862982"/>
                </a:lnTo>
                <a:lnTo>
                  <a:pt x="6269314" y="862566"/>
                </a:lnTo>
                <a:lnTo>
                  <a:pt x="6319015" y="861091"/>
                </a:lnTo>
                <a:lnTo>
                  <a:pt x="6368228" y="858481"/>
                </a:lnTo>
                <a:lnTo>
                  <a:pt x="6416907" y="854662"/>
                </a:lnTo>
                <a:lnTo>
                  <a:pt x="6465007" y="849559"/>
                </a:lnTo>
                <a:lnTo>
                  <a:pt x="6512485" y="843096"/>
                </a:lnTo>
                <a:lnTo>
                  <a:pt x="6559296" y="835199"/>
                </a:lnTo>
                <a:lnTo>
                  <a:pt x="6607118" y="825485"/>
                </a:lnTo>
                <a:lnTo>
                  <a:pt x="6655065" y="814160"/>
                </a:lnTo>
                <a:lnTo>
                  <a:pt x="6703109" y="801315"/>
                </a:lnTo>
                <a:lnTo>
                  <a:pt x="6751223" y="787042"/>
                </a:lnTo>
                <a:lnTo>
                  <a:pt x="6799382" y="771428"/>
                </a:lnTo>
                <a:lnTo>
                  <a:pt x="6847557" y="754566"/>
                </a:lnTo>
                <a:lnTo>
                  <a:pt x="6895723" y="736546"/>
                </a:lnTo>
                <a:lnTo>
                  <a:pt x="6943854" y="717457"/>
                </a:lnTo>
                <a:lnTo>
                  <a:pt x="6991921" y="697390"/>
                </a:lnTo>
                <a:lnTo>
                  <a:pt x="7039899" y="676436"/>
                </a:lnTo>
                <a:lnTo>
                  <a:pt x="7087761" y="654684"/>
                </a:lnTo>
                <a:lnTo>
                  <a:pt x="7135480" y="632225"/>
                </a:lnTo>
                <a:lnTo>
                  <a:pt x="7183030" y="609149"/>
                </a:lnTo>
                <a:lnTo>
                  <a:pt x="7230384" y="585547"/>
                </a:lnTo>
                <a:lnTo>
                  <a:pt x="7277516" y="561509"/>
                </a:lnTo>
                <a:lnTo>
                  <a:pt x="7324398" y="537124"/>
                </a:lnTo>
                <a:lnTo>
                  <a:pt x="7371004" y="512485"/>
                </a:lnTo>
                <a:lnTo>
                  <a:pt x="7417308" y="487679"/>
                </a:lnTo>
                <a:lnTo>
                  <a:pt x="7463282" y="462799"/>
                </a:lnTo>
                <a:lnTo>
                  <a:pt x="7508900" y="437935"/>
                </a:lnTo>
                <a:lnTo>
                  <a:pt x="7554136" y="413176"/>
                </a:lnTo>
                <a:lnTo>
                  <a:pt x="7598962" y="388613"/>
                </a:lnTo>
                <a:lnTo>
                  <a:pt x="7643353" y="364336"/>
                </a:lnTo>
                <a:lnTo>
                  <a:pt x="7687281" y="340435"/>
                </a:lnTo>
                <a:lnTo>
                  <a:pt x="7730720" y="317002"/>
                </a:lnTo>
                <a:lnTo>
                  <a:pt x="7773643" y="294125"/>
                </a:lnTo>
                <a:lnTo>
                  <a:pt x="7816024" y="271897"/>
                </a:lnTo>
                <a:lnTo>
                  <a:pt x="7857835" y="250405"/>
                </a:lnTo>
                <a:lnTo>
                  <a:pt x="7899051" y="229742"/>
                </a:lnTo>
                <a:lnTo>
                  <a:pt x="7939644" y="209998"/>
                </a:lnTo>
                <a:lnTo>
                  <a:pt x="7979589" y="191261"/>
                </a:lnTo>
                <a:lnTo>
                  <a:pt x="8018857" y="173624"/>
                </a:lnTo>
                <a:lnTo>
                  <a:pt x="8057423" y="157176"/>
                </a:lnTo>
                <a:lnTo>
                  <a:pt x="8095260" y="142008"/>
                </a:lnTo>
                <a:lnTo>
                  <a:pt x="8132341" y="128209"/>
                </a:lnTo>
                <a:lnTo>
                  <a:pt x="8168640" y="115871"/>
                </a:lnTo>
                <a:lnTo>
                  <a:pt x="8502777" y="39417"/>
                </a:lnTo>
                <a:lnTo>
                  <a:pt x="8817864" y="6683"/>
                </a:lnTo>
                <a:lnTo>
                  <a:pt x="9052179" y="0"/>
                </a:lnTo>
                <a:lnTo>
                  <a:pt x="9144000" y="1698"/>
                </a:lnTo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7/27/2017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7/27/2017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914643"/>
            <a:ext cx="9144000" cy="9433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7/27/2017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3415" y="1415669"/>
            <a:ext cx="8837168" cy="505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1269" y="2276602"/>
            <a:ext cx="7175500" cy="1972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7/27/2017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8245" y="327354"/>
            <a:ext cx="6922896" cy="23969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0" y="4727447"/>
            <a:ext cx="9144000" cy="12969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0" y="4766500"/>
            <a:ext cx="9144000" cy="1173480"/>
          </a:xfrm>
          <a:custGeom>
            <a:avLst/>
            <a:gdLst/>
            <a:ahLst/>
            <a:cxnLst/>
            <a:rect l="l" t="t" r="r" b="b"/>
            <a:pathLst>
              <a:path w="9144000" h="1173479">
                <a:moveTo>
                  <a:pt x="0" y="1173159"/>
                </a:moveTo>
                <a:lnTo>
                  <a:pt x="74769" y="1172791"/>
                </a:lnTo>
                <a:lnTo>
                  <a:pt x="125489" y="1172538"/>
                </a:lnTo>
                <a:lnTo>
                  <a:pt x="176209" y="1172280"/>
                </a:lnTo>
                <a:lnTo>
                  <a:pt x="226930" y="1172016"/>
                </a:lnTo>
                <a:lnTo>
                  <a:pt x="277651" y="1171745"/>
                </a:lnTo>
                <a:lnTo>
                  <a:pt x="328372" y="1171464"/>
                </a:lnTo>
                <a:lnTo>
                  <a:pt x="379094" y="1171172"/>
                </a:lnTo>
                <a:lnTo>
                  <a:pt x="429816" y="1170868"/>
                </a:lnTo>
                <a:lnTo>
                  <a:pt x="480539" y="1170550"/>
                </a:lnTo>
                <a:lnTo>
                  <a:pt x="531263" y="1170217"/>
                </a:lnTo>
                <a:lnTo>
                  <a:pt x="581987" y="1169866"/>
                </a:lnTo>
                <a:lnTo>
                  <a:pt x="632712" y="1169497"/>
                </a:lnTo>
                <a:lnTo>
                  <a:pt x="683438" y="1169108"/>
                </a:lnTo>
                <a:lnTo>
                  <a:pt x="734165" y="1168697"/>
                </a:lnTo>
                <a:lnTo>
                  <a:pt x="784892" y="1168263"/>
                </a:lnTo>
                <a:lnTo>
                  <a:pt x="835621" y="1167804"/>
                </a:lnTo>
                <a:lnTo>
                  <a:pt x="886351" y="1167319"/>
                </a:lnTo>
                <a:lnTo>
                  <a:pt x="937082" y="1166806"/>
                </a:lnTo>
                <a:lnTo>
                  <a:pt x="987814" y="1166263"/>
                </a:lnTo>
                <a:lnTo>
                  <a:pt x="1038547" y="1165690"/>
                </a:lnTo>
                <a:lnTo>
                  <a:pt x="1089281" y="1165083"/>
                </a:lnTo>
                <a:lnTo>
                  <a:pt x="1140017" y="1164443"/>
                </a:lnTo>
                <a:lnTo>
                  <a:pt x="1190754" y="1163768"/>
                </a:lnTo>
                <a:lnTo>
                  <a:pt x="1241492" y="1163055"/>
                </a:lnTo>
                <a:lnTo>
                  <a:pt x="1292232" y="1162303"/>
                </a:lnTo>
                <a:lnTo>
                  <a:pt x="1342974" y="1161511"/>
                </a:lnTo>
                <a:lnTo>
                  <a:pt x="1393717" y="1160678"/>
                </a:lnTo>
                <a:lnTo>
                  <a:pt x="1444462" y="1159801"/>
                </a:lnTo>
                <a:lnTo>
                  <a:pt x="1495208" y="1158879"/>
                </a:lnTo>
                <a:lnTo>
                  <a:pt x="1545956" y="1157910"/>
                </a:lnTo>
                <a:lnTo>
                  <a:pt x="1596706" y="1156894"/>
                </a:lnTo>
                <a:lnTo>
                  <a:pt x="1647458" y="1155828"/>
                </a:lnTo>
                <a:lnTo>
                  <a:pt x="1698212" y="1154711"/>
                </a:lnTo>
                <a:lnTo>
                  <a:pt x="1748968" y="1153542"/>
                </a:lnTo>
                <a:lnTo>
                  <a:pt x="1799726" y="1152318"/>
                </a:lnTo>
                <a:lnTo>
                  <a:pt x="1850486" y="1151038"/>
                </a:lnTo>
                <a:lnTo>
                  <a:pt x="1901248" y="1149701"/>
                </a:lnTo>
                <a:lnTo>
                  <a:pt x="1952012" y="1148305"/>
                </a:lnTo>
                <a:lnTo>
                  <a:pt x="2002778" y="1146849"/>
                </a:lnTo>
                <a:lnTo>
                  <a:pt x="2053547" y="1145331"/>
                </a:lnTo>
                <a:lnTo>
                  <a:pt x="2104318" y="1143750"/>
                </a:lnTo>
                <a:lnTo>
                  <a:pt x="2155092" y="1142103"/>
                </a:lnTo>
                <a:lnTo>
                  <a:pt x="2205868" y="1140390"/>
                </a:lnTo>
                <a:lnTo>
                  <a:pt x="2256647" y="1138609"/>
                </a:lnTo>
                <a:lnTo>
                  <a:pt x="2307428" y="1136758"/>
                </a:lnTo>
                <a:lnTo>
                  <a:pt x="2358212" y="1134835"/>
                </a:lnTo>
                <a:lnTo>
                  <a:pt x="2408998" y="1132840"/>
                </a:lnTo>
                <a:lnTo>
                  <a:pt x="2459787" y="1130771"/>
                </a:lnTo>
                <a:lnTo>
                  <a:pt x="2510580" y="1128626"/>
                </a:lnTo>
                <a:lnTo>
                  <a:pt x="2561375" y="1126403"/>
                </a:lnTo>
                <a:lnTo>
                  <a:pt x="2612172" y="1124102"/>
                </a:lnTo>
                <a:lnTo>
                  <a:pt x="2662973" y="1121720"/>
                </a:lnTo>
                <a:lnTo>
                  <a:pt x="2713777" y="1119255"/>
                </a:lnTo>
                <a:lnTo>
                  <a:pt x="2764584" y="1116708"/>
                </a:lnTo>
                <a:lnTo>
                  <a:pt x="2815394" y="1114075"/>
                </a:lnTo>
                <a:lnTo>
                  <a:pt x="2866208" y="1111355"/>
                </a:lnTo>
                <a:lnTo>
                  <a:pt x="2917024" y="1108547"/>
                </a:lnTo>
                <a:lnTo>
                  <a:pt x="2967844" y="1105649"/>
                </a:lnTo>
                <a:lnTo>
                  <a:pt x="3018667" y="1102660"/>
                </a:lnTo>
                <a:lnTo>
                  <a:pt x="3069494" y="1099578"/>
                </a:lnTo>
                <a:lnTo>
                  <a:pt x="3120324" y="1096402"/>
                </a:lnTo>
                <a:lnTo>
                  <a:pt x="3171158" y="1093129"/>
                </a:lnTo>
                <a:lnTo>
                  <a:pt x="3221995" y="1089759"/>
                </a:lnTo>
                <a:lnTo>
                  <a:pt x="3272836" y="1086290"/>
                </a:lnTo>
                <a:lnTo>
                  <a:pt x="3323680" y="1082720"/>
                </a:lnTo>
                <a:lnTo>
                  <a:pt x="3374529" y="1079048"/>
                </a:lnTo>
                <a:lnTo>
                  <a:pt x="3425381" y="1075273"/>
                </a:lnTo>
                <a:lnTo>
                  <a:pt x="3476237" y="1071392"/>
                </a:lnTo>
                <a:lnTo>
                  <a:pt x="3527097" y="1067404"/>
                </a:lnTo>
                <a:lnTo>
                  <a:pt x="3577961" y="1063307"/>
                </a:lnTo>
                <a:lnTo>
                  <a:pt x="3628828" y="1059101"/>
                </a:lnTo>
                <a:lnTo>
                  <a:pt x="3679700" y="1054784"/>
                </a:lnTo>
                <a:lnTo>
                  <a:pt x="3730577" y="1050353"/>
                </a:lnTo>
                <a:lnTo>
                  <a:pt x="3781457" y="1045808"/>
                </a:lnTo>
                <a:lnTo>
                  <a:pt x="3832341" y="1041146"/>
                </a:lnTo>
                <a:lnTo>
                  <a:pt x="3883230" y="1036367"/>
                </a:lnTo>
                <a:lnTo>
                  <a:pt x="3934124" y="1031469"/>
                </a:lnTo>
                <a:lnTo>
                  <a:pt x="3985021" y="1026450"/>
                </a:lnTo>
                <a:lnTo>
                  <a:pt x="4035923" y="1021308"/>
                </a:lnTo>
                <a:lnTo>
                  <a:pt x="4086830" y="1016043"/>
                </a:lnTo>
                <a:lnTo>
                  <a:pt x="4137741" y="1010652"/>
                </a:lnTo>
                <a:lnTo>
                  <a:pt x="4188657" y="1005134"/>
                </a:lnTo>
                <a:lnTo>
                  <a:pt x="4239578" y="999488"/>
                </a:lnTo>
                <a:lnTo>
                  <a:pt x="4290503" y="993712"/>
                </a:lnTo>
                <a:lnTo>
                  <a:pt x="4341433" y="987804"/>
                </a:lnTo>
                <a:lnTo>
                  <a:pt x="4392368" y="981763"/>
                </a:lnTo>
                <a:lnTo>
                  <a:pt x="4443308" y="975587"/>
                </a:lnTo>
                <a:lnTo>
                  <a:pt x="4494253" y="969275"/>
                </a:lnTo>
                <a:lnTo>
                  <a:pt x="4545203" y="962825"/>
                </a:lnTo>
                <a:lnTo>
                  <a:pt x="4594514" y="956451"/>
                </a:lnTo>
                <a:lnTo>
                  <a:pt x="4643829" y="949949"/>
                </a:lnTo>
                <a:lnTo>
                  <a:pt x="4693150" y="943319"/>
                </a:lnTo>
                <a:lnTo>
                  <a:pt x="4742475" y="936562"/>
                </a:lnTo>
                <a:lnTo>
                  <a:pt x="4791805" y="929681"/>
                </a:lnTo>
                <a:lnTo>
                  <a:pt x="4841139" y="922675"/>
                </a:lnTo>
                <a:lnTo>
                  <a:pt x="4890478" y="915548"/>
                </a:lnTo>
                <a:lnTo>
                  <a:pt x="4939821" y="908300"/>
                </a:lnTo>
                <a:lnTo>
                  <a:pt x="4989168" y="900933"/>
                </a:lnTo>
                <a:lnTo>
                  <a:pt x="5038520" y="893447"/>
                </a:lnTo>
                <a:lnTo>
                  <a:pt x="5087876" y="885846"/>
                </a:lnTo>
                <a:lnTo>
                  <a:pt x="5137236" y="878129"/>
                </a:lnTo>
                <a:lnTo>
                  <a:pt x="5186600" y="870298"/>
                </a:lnTo>
                <a:lnTo>
                  <a:pt x="5235969" y="862355"/>
                </a:lnTo>
                <a:lnTo>
                  <a:pt x="5285341" y="854301"/>
                </a:lnTo>
                <a:lnTo>
                  <a:pt x="5334718" y="846138"/>
                </a:lnTo>
                <a:lnTo>
                  <a:pt x="5384098" y="837866"/>
                </a:lnTo>
                <a:lnTo>
                  <a:pt x="5433482" y="829488"/>
                </a:lnTo>
                <a:lnTo>
                  <a:pt x="5482871" y="821004"/>
                </a:lnTo>
                <a:lnTo>
                  <a:pt x="5532263" y="812417"/>
                </a:lnTo>
                <a:lnTo>
                  <a:pt x="5581658" y="803727"/>
                </a:lnTo>
                <a:lnTo>
                  <a:pt x="5631058" y="794936"/>
                </a:lnTo>
                <a:lnTo>
                  <a:pt x="5680461" y="786045"/>
                </a:lnTo>
                <a:lnTo>
                  <a:pt x="5729868" y="777056"/>
                </a:lnTo>
                <a:lnTo>
                  <a:pt x="5779278" y="767970"/>
                </a:lnTo>
                <a:lnTo>
                  <a:pt x="5828692" y="758789"/>
                </a:lnTo>
                <a:lnTo>
                  <a:pt x="5878109" y="749514"/>
                </a:lnTo>
                <a:lnTo>
                  <a:pt x="5927529" y="740146"/>
                </a:lnTo>
                <a:lnTo>
                  <a:pt x="5976953" y="730687"/>
                </a:lnTo>
                <a:lnTo>
                  <a:pt x="6026381" y="721138"/>
                </a:lnTo>
                <a:lnTo>
                  <a:pt x="6075811" y="711500"/>
                </a:lnTo>
                <a:lnTo>
                  <a:pt x="6125245" y="701776"/>
                </a:lnTo>
                <a:lnTo>
                  <a:pt x="6174682" y="691966"/>
                </a:lnTo>
                <a:lnTo>
                  <a:pt x="6224122" y="682071"/>
                </a:lnTo>
                <a:lnTo>
                  <a:pt x="6273565" y="672094"/>
                </a:lnTo>
                <a:lnTo>
                  <a:pt x="6323011" y="662035"/>
                </a:lnTo>
                <a:lnTo>
                  <a:pt x="6372460" y="651897"/>
                </a:lnTo>
                <a:lnTo>
                  <a:pt x="6421912" y="641680"/>
                </a:lnTo>
                <a:lnTo>
                  <a:pt x="6471366" y="631385"/>
                </a:lnTo>
                <a:lnTo>
                  <a:pt x="6520824" y="621015"/>
                </a:lnTo>
                <a:lnTo>
                  <a:pt x="6570284" y="610571"/>
                </a:lnTo>
                <a:lnTo>
                  <a:pt x="6619747" y="600053"/>
                </a:lnTo>
                <a:lnTo>
                  <a:pt x="6669213" y="589464"/>
                </a:lnTo>
                <a:lnTo>
                  <a:pt x="6718681" y="578805"/>
                </a:lnTo>
                <a:lnTo>
                  <a:pt x="6768152" y="568077"/>
                </a:lnTo>
                <a:lnTo>
                  <a:pt x="6817625" y="557282"/>
                </a:lnTo>
                <a:lnTo>
                  <a:pt x="6867101" y="546420"/>
                </a:lnTo>
                <a:lnTo>
                  <a:pt x="6916579" y="535494"/>
                </a:lnTo>
                <a:lnTo>
                  <a:pt x="6966059" y="524505"/>
                </a:lnTo>
                <a:lnTo>
                  <a:pt x="7015542" y="513455"/>
                </a:lnTo>
                <a:lnTo>
                  <a:pt x="7065027" y="502344"/>
                </a:lnTo>
                <a:lnTo>
                  <a:pt x="7114514" y="491174"/>
                </a:lnTo>
                <a:lnTo>
                  <a:pt x="7164004" y="479946"/>
                </a:lnTo>
                <a:lnTo>
                  <a:pt x="7213495" y="468662"/>
                </a:lnTo>
                <a:lnTo>
                  <a:pt x="7262989" y="457324"/>
                </a:lnTo>
                <a:lnTo>
                  <a:pt x="7312484" y="445932"/>
                </a:lnTo>
                <a:lnTo>
                  <a:pt x="7361982" y="434489"/>
                </a:lnTo>
                <a:lnTo>
                  <a:pt x="7411481" y="422995"/>
                </a:lnTo>
                <a:lnTo>
                  <a:pt x="7460982" y="411452"/>
                </a:lnTo>
                <a:lnTo>
                  <a:pt x="7510485" y="399861"/>
                </a:lnTo>
                <a:lnTo>
                  <a:pt x="7559990" y="388224"/>
                </a:lnTo>
                <a:lnTo>
                  <a:pt x="7609496" y="376542"/>
                </a:lnTo>
                <a:lnTo>
                  <a:pt x="7659004" y="364816"/>
                </a:lnTo>
                <a:lnTo>
                  <a:pt x="7708514" y="353049"/>
                </a:lnTo>
                <a:lnTo>
                  <a:pt x="7758025" y="341241"/>
                </a:lnTo>
                <a:lnTo>
                  <a:pt x="7807538" y="329393"/>
                </a:lnTo>
                <a:lnTo>
                  <a:pt x="7857052" y="317508"/>
                </a:lnTo>
                <a:lnTo>
                  <a:pt x="7906567" y="305586"/>
                </a:lnTo>
                <a:lnTo>
                  <a:pt x="7956084" y="293630"/>
                </a:lnTo>
                <a:lnTo>
                  <a:pt x="8005602" y="281639"/>
                </a:lnTo>
                <a:lnTo>
                  <a:pt x="8055122" y="269617"/>
                </a:lnTo>
                <a:lnTo>
                  <a:pt x="8104642" y="257563"/>
                </a:lnTo>
                <a:lnTo>
                  <a:pt x="8154164" y="245480"/>
                </a:lnTo>
                <a:lnTo>
                  <a:pt x="8203687" y="233369"/>
                </a:lnTo>
                <a:lnTo>
                  <a:pt x="8253211" y="221232"/>
                </a:lnTo>
                <a:lnTo>
                  <a:pt x="8302736" y="209069"/>
                </a:lnTo>
                <a:lnTo>
                  <a:pt x="8352262" y="196883"/>
                </a:lnTo>
                <a:lnTo>
                  <a:pt x="8401788" y="184674"/>
                </a:lnTo>
                <a:lnTo>
                  <a:pt x="8451316" y="172444"/>
                </a:lnTo>
                <a:lnTo>
                  <a:pt x="8500844" y="160195"/>
                </a:lnTo>
                <a:lnTo>
                  <a:pt x="8550373" y="147927"/>
                </a:lnTo>
                <a:lnTo>
                  <a:pt x="8599903" y="135643"/>
                </a:lnTo>
                <a:lnTo>
                  <a:pt x="8649433" y="123343"/>
                </a:lnTo>
                <a:lnTo>
                  <a:pt x="8698964" y="111029"/>
                </a:lnTo>
                <a:lnTo>
                  <a:pt x="8748496" y="98703"/>
                </a:lnTo>
                <a:lnTo>
                  <a:pt x="8798028" y="86365"/>
                </a:lnTo>
                <a:lnTo>
                  <a:pt x="8847560" y="74018"/>
                </a:lnTo>
                <a:lnTo>
                  <a:pt x="8897093" y="61663"/>
                </a:lnTo>
                <a:lnTo>
                  <a:pt x="8946626" y="49300"/>
                </a:lnTo>
                <a:lnTo>
                  <a:pt x="8996160" y="36932"/>
                </a:lnTo>
                <a:lnTo>
                  <a:pt x="9045694" y="24560"/>
                </a:lnTo>
                <a:lnTo>
                  <a:pt x="9095227" y="12185"/>
                </a:lnTo>
                <a:lnTo>
                  <a:pt x="9143999" y="0"/>
                </a:lnTo>
              </a:path>
            </a:pathLst>
          </a:custGeom>
          <a:ln w="3810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7196073" y="5516676"/>
            <a:ext cx="96583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548ED4"/>
                </a:solidFill>
                <a:latin typeface="Calibri"/>
                <a:cs typeface="Calibri"/>
              </a:rPr>
              <a:t>Julio</a:t>
            </a:r>
            <a:r>
              <a:rPr sz="1600" spc="-80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48ED4"/>
                </a:solidFill>
                <a:latin typeface="Calibri"/>
                <a:cs typeface="Calibri"/>
              </a:rPr>
              <a:t>2017.-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xmlns="" id="{2BC7C080-7F4D-4727-A712-19E5B6F50ACE}"/>
              </a:ext>
            </a:extLst>
          </p:cNvPr>
          <p:cNvSpPr/>
          <p:nvPr/>
        </p:nvSpPr>
        <p:spPr>
          <a:xfrm>
            <a:off x="1441938" y="3733800"/>
            <a:ext cx="6596380" cy="0"/>
          </a:xfrm>
          <a:custGeom>
            <a:avLst/>
            <a:gdLst/>
            <a:ahLst/>
            <a:cxnLst/>
            <a:rect l="l" t="t" r="r" b="b"/>
            <a:pathLst>
              <a:path w="6596380">
                <a:moveTo>
                  <a:pt x="0" y="0"/>
                </a:moveTo>
                <a:lnTo>
                  <a:pt x="6595998" y="0"/>
                </a:lnTo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xmlns="" id="{E25293B5-85CA-4296-B689-4FB6E0EB1539}"/>
              </a:ext>
            </a:extLst>
          </p:cNvPr>
          <p:cNvSpPr/>
          <p:nvPr/>
        </p:nvSpPr>
        <p:spPr>
          <a:xfrm>
            <a:off x="1441938" y="4343400"/>
            <a:ext cx="6596380" cy="0"/>
          </a:xfrm>
          <a:custGeom>
            <a:avLst/>
            <a:gdLst/>
            <a:ahLst/>
            <a:cxnLst/>
            <a:rect l="l" t="t" r="r" b="b"/>
            <a:pathLst>
              <a:path w="6596380">
                <a:moveTo>
                  <a:pt x="0" y="0"/>
                </a:moveTo>
                <a:lnTo>
                  <a:pt x="6595998" y="0"/>
                </a:lnTo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22312520-AE67-4129-B0E2-E841AEB7CCC6}"/>
              </a:ext>
            </a:extLst>
          </p:cNvPr>
          <p:cNvSpPr txBox="1"/>
          <p:nvPr/>
        </p:nvSpPr>
        <p:spPr>
          <a:xfrm>
            <a:off x="2133600" y="3767797"/>
            <a:ext cx="5351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ON PYME CNV GARANTIZADA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183892" cy="1168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24200" y="421484"/>
            <a:ext cx="4570985" cy="4524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 rtl="0">
              <a:lnSpc>
                <a:spcPct val="105200"/>
              </a:lnSpc>
            </a:pPr>
            <a:r>
              <a:rPr lang="es-AR" sz="2800" kern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Extractos de la </a:t>
            </a:r>
            <a:r>
              <a:rPr lang="es-AR" sz="2800" kern="1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Resolucion</a:t>
            </a:r>
            <a:r>
              <a:rPr sz="1800" kern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2C1B7AB5-E2F4-4CD8-94E1-BECB194F28BD}"/>
              </a:ext>
            </a:extLst>
          </p:cNvPr>
          <p:cNvSpPr txBox="1"/>
          <p:nvPr/>
        </p:nvSpPr>
        <p:spPr>
          <a:xfrm>
            <a:off x="304800" y="1879854"/>
            <a:ext cx="86857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AR" dirty="0"/>
              <a:t> “…</a:t>
            </a:r>
            <a:r>
              <a:rPr lang="es-AR" b="1" dirty="0"/>
              <a:t>simplificar el uso de herramientas de financiación </a:t>
            </a:r>
            <a:r>
              <a:rPr lang="es-AR" dirty="0"/>
              <a:t>a largo plazo, propias del mercado de capitales a las </a:t>
            </a:r>
            <a:r>
              <a:rPr lang="es-AR" dirty="0" err="1"/>
              <a:t>PyMEs</a:t>
            </a:r>
            <a:r>
              <a:rPr lang="es-AR" dirty="0"/>
              <a:t>, que permitan el acceso al capital, ayudando así a su desarrollo…”</a:t>
            </a:r>
            <a:br>
              <a:rPr lang="es-AR" dirty="0"/>
            </a:br>
            <a:endParaRPr lang="es-AR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AR" dirty="0"/>
              <a:t>“…herramienta de financiación en el Mercado de Capitales que </a:t>
            </a:r>
            <a:r>
              <a:rPr lang="es-AR" b="1" dirty="0"/>
              <a:t>contará con todas las ventajas de las obligaciones negociables, pero con menos requisitos </a:t>
            </a:r>
            <a:r>
              <a:rPr lang="es-AR" dirty="0"/>
              <a:t>de registración e información para las </a:t>
            </a:r>
            <a:r>
              <a:rPr lang="es-AR" dirty="0" err="1"/>
              <a:t>PyMEs</a:t>
            </a:r>
            <a:r>
              <a:rPr lang="es-AR" dirty="0"/>
              <a:t>…”</a:t>
            </a:r>
            <a:br>
              <a:rPr lang="es-AR" dirty="0"/>
            </a:br>
            <a:endParaRPr lang="es-AR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AR" dirty="0"/>
              <a:t>“…ingreso y permanencia en el régimen de Oferta Pública de las </a:t>
            </a:r>
            <a:r>
              <a:rPr lang="es-AR" dirty="0" err="1"/>
              <a:t>PyMEs</a:t>
            </a:r>
            <a:r>
              <a:rPr lang="es-AR" dirty="0"/>
              <a:t>, y la </a:t>
            </a:r>
            <a:r>
              <a:rPr lang="es-AR" b="1" dirty="0"/>
              <a:t>fortaleza del instrumento por contar con la Garantía</a:t>
            </a:r>
            <a:r>
              <a:rPr lang="es-AR" dirty="0"/>
              <a:t> a ser otorgada a las “PYMES CNV GARANTIZADAS” por parte de “Entidades de Garantía”…”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s-AR" dirty="0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xmlns="" id="{CDB99AF9-6CD3-4CD5-885F-C1C80C867D71}"/>
              </a:ext>
            </a:extLst>
          </p:cNvPr>
          <p:cNvSpPr/>
          <p:nvPr/>
        </p:nvSpPr>
        <p:spPr>
          <a:xfrm>
            <a:off x="0" y="0"/>
            <a:ext cx="2294283" cy="1295400"/>
          </a:xfrm>
          <a:prstGeom prst="rect">
            <a:avLst/>
          </a:prstGeom>
          <a:blipFill>
            <a:blip r:embed="rId3" cstate="print"/>
            <a:stretch>
              <a:fillRect l="1" r="-317586" b="-491183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1230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183892" cy="1168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2C1B7AB5-E2F4-4CD8-94E1-BECB194F28BD}"/>
              </a:ext>
            </a:extLst>
          </p:cNvPr>
          <p:cNvSpPr txBox="1"/>
          <p:nvPr/>
        </p:nvSpPr>
        <p:spPr>
          <a:xfrm>
            <a:off x="152400" y="1407149"/>
            <a:ext cx="8685784" cy="5450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AR" dirty="0"/>
              <a:t> “…conforme con lo dispuesto en el artículo 16 de la Ley </a:t>
            </a:r>
            <a:r>
              <a:rPr lang="es-AR" dirty="0" err="1"/>
              <a:t>N°</a:t>
            </a:r>
            <a:r>
              <a:rPr lang="es-AR" dirty="0"/>
              <a:t> 26.831, se </a:t>
            </a:r>
            <a:r>
              <a:rPr lang="es-AR" b="1" dirty="0"/>
              <a:t>eximen del pago de las tasas de fiscalización y control y los aranceles de autorización…”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AR" dirty="0"/>
              <a:t>“… sólo </a:t>
            </a:r>
            <a:r>
              <a:rPr lang="es-AR" b="1" dirty="0"/>
              <a:t>podrán ser susceptibles de la garantía </a:t>
            </a:r>
            <a:r>
              <a:rPr lang="es-AR" dirty="0"/>
              <a:t>prevista en la presente Sección, las </a:t>
            </a:r>
            <a:r>
              <a:rPr lang="es-AR" b="1" dirty="0"/>
              <a:t>emisiones individuales de obligaciones negociables simples no convertibles en acciones…”</a:t>
            </a:r>
            <a:r>
              <a:rPr lang="es-AR" dirty="0"/>
              <a:t>,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AR" dirty="0"/>
              <a:t>“…para las emisiones realizadas a través del presente régimen “PYME CNV GARANTIZADA”, sólo será admisible el mecanismo de </a:t>
            </a:r>
            <a:r>
              <a:rPr lang="es-AR" b="1" dirty="0"/>
              <a:t>colocación primaria de “subasta o licitación pública”</a:t>
            </a:r>
            <a:r>
              <a:rPr lang="es-AR" dirty="0"/>
              <a:t>, de conformidad con las reglas establecidas en el Capítulo IV, del Título VI “Mercados y Cámaras Compensadoras”.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AR" dirty="0"/>
              <a:t>“…la emisora </a:t>
            </a:r>
            <a:r>
              <a:rPr lang="es-AR" b="1" dirty="0"/>
              <a:t>no requerirá</a:t>
            </a:r>
            <a:r>
              <a:rPr lang="es-AR" dirty="0"/>
              <a:t> la intervención de una entidad que preste los </a:t>
            </a:r>
            <a:r>
              <a:rPr lang="es-AR" b="1" dirty="0"/>
              <a:t>servicios de colocación de la obligación negociable, siendo suficiente contar con la intervención de un Agente de Negociación o Agente de Liquidación y Compensación o de un Mercado autorizado</a:t>
            </a:r>
            <a:r>
              <a:rPr lang="es-AR" dirty="0"/>
              <a:t>…”</a:t>
            </a:r>
            <a:endParaRPr lang="es-AR" b="1"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xmlns="" id="{FD93B127-8C28-4804-A660-0E64C75D7799}"/>
              </a:ext>
            </a:extLst>
          </p:cNvPr>
          <p:cNvSpPr/>
          <p:nvPr/>
        </p:nvSpPr>
        <p:spPr>
          <a:xfrm>
            <a:off x="0" y="0"/>
            <a:ext cx="2294283" cy="1295400"/>
          </a:xfrm>
          <a:prstGeom prst="rect">
            <a:avLst/>
          </a:prstGeom>
          <a:blipFill>
            <a:blip r:embed="rId3" cstate="print"/>
            <a:stretch>
              <a:fillRect l="1" r="-317586" b="-491183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xmlns="" id="{55617DEE-0497-4ADC-AF3C-06CD5A3F86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24200" y="421484"/>
            <a:ext cx="4570985" cy="4524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 rtl="0">
              <a:lnSpc>
                <a:spcPct val="105200"/>
              </a:lnSpc>
            </a:pPr>
            <a:r>
              <a:rPr lang="es-AR" sz="2800" kern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Extractos de la </a:t>
            </a:r>
            <a:r>
              <a:rPr lang="es-AR" sz="2800" kern="1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Resolucion</a:t>
            </a:r>
            <a:r>
              <a:rPr sz="1800" kern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176612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183892" cy="1168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962907" y="358238"/>
            <a:ext cx="1522985" cy="4524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 rtl="0">
              <a:lnSpc>
                <a:spcPct val="105200"/>
              </a:lnSpc>
            </a:pPr>
            <a:r>
              <a:rPr lang="es-AR" sz="2800" kern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Datos</a:t>
            </a:r>
            <a:endParaRPr sz="180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19557826-41A4-4B74-A73A-532F003090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66" t="20356" r="14167" b="15910"/>
          <a:stretch/>
        </p:blipFill>
        <p:spPr>
          <a:xfrm>
            <a:off x="0" y="1600200"/>
            <a:ext cx="9144000" cy="52578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174ABE99-B110-43EB-A586-3636DA0FA2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960065"/>
            <a:ext cx="2341067" cy="640135"/>
          </a:xfrm>
          <a:prstGeom prst="rect">
            <a:avLst/>
          </a:prstGeom>
        </p:spPr>
      </p:pic>
      <p:sp>
        <p:nvSpPr>
          <p:cNvPr id="14" name="object 2">
            <a:extLst>
              <a:ext uri="{FF2B5EF4-FFF2-40B4-BE49-F238E27FC236}">
                <a16:creationId xmlns:a16="http://schemas.microsoft.com/office/drawing/2014/main" xmlns="" id="{13F18ADB-1AD9-4BD7-A398-4600A14C8E71}"/>
              </a:ext>
            </a:extLst>
          </p:cNvPr>
          <p:cNvSpPr/>
          <p:nvPr/>
        </p:nvSpPr>
        <p:spPr>
          <a:xfrm>
            <a:off x="0" y="0"/>
            <a:ext cx="2294283" cy="1295400"/>
          </a:xfrm>
          <a:prstGeom prst="rect">
            <a:avLst/>
          </a:prstGeom>
          <a:blipFill>
            <a:blip r:embed="rId5" cstate="print"/>
            <a:stretch>
              <a:fillRect l="1" r="-317586" b="-491183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49589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183892" cy="1168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962907" y="358238"/>
            <a:ext cx="1522985" cy="4524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 rtl="0">
              <a:lnSpc>
                <a:spcPct val="105200"/>
              </a:lnSpc>
            </a:pPr>
            <a:r>
              <a:rPr lang="es-AR" sz="2800" kern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Datos</a:t>
            </a:r>
            <a:endParaRPr sz="180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4C49E9E4-8212-4A7D-92B7-0EE431A57B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34" t="51728" r="75347" b="29539"/>
          <a:stretch/>
        </p:blipFill>
        <p:spPr>
          <a:xfrm>
            <a:off x="278892" y="2835413"/>
            <a:ext cx="2345278" cy="150097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D0CC65A7-CB17-4105-B393-D303F35508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00" t="10837" r="70833" b="81007"/>
          <a:stretch/>
        </p:blipFill>
        <p:spPr>
          <a:xfrm>
            <a:off x="278892" y="2169370"/>
            <a:ext cx="2345278" cy="63802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9F5C6443-1631-40D1-9491-D7EF3CC0BE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892" y="4336391"/>
            <a:ext cx="2345278" cy="225423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099F31E5-C1A1-4971-AABC-8D94AF3DDC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894" t="52877" r="37272" b="39712"/>
          <a:stretch/>
        </p:blipFill>
        <p:spPr>
          <a:xfrm>
            <a:off x="2826411" y="3983728"/>
            <a:ext cx="6236362" cy="100586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6E108437-14BA-4404-A153-4C939676841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833" t="25363" r="60834" b="66481"/>
          <a:stretch/>
        </p:blipFill>
        <p:spPr>
          <a:xfrm>
            <a:off x="4818590" y="2074831"/>
            <a:ext cx="2252005" cy="774463"/>
          </a:xfrm>
          <a:prstGeom prst="rect">
            <a:avLst/>
          </a:prstGeom>
        </p:spPr>
      </p:pic>
      <p:sp>
        <p:nvSpPr>
          <p:cNvPr id="11" name="object 2">
            <a:extLst>
              <a:ext uri="{FF2B5EF4-FFF2-40B4-BE49-F238E27FC236}">
                <a16:creationId xmlns:a16="http://schemas.microsoft.com/office/drawing/2014/main" xmlns="" id="{1CC47B93-97AD-403D-86E9-DCED5CB93D06}"/>
              </a:ext>
            </a:extLst>
          </p:cNvPr>
          <p:cNvSpPr/>
          <p:nvPr/>
        </p:nvSpPr>
        <p:spPr>
          <a:xfrm>
            <a:off x="0" y="0"/>
            <a:ext cx="2294283" cy="1295400"/>
          </a:xfrm>
          <a:prstGeom prst="rect">
            <a:avLst/>
          </a:prstGeom>
          <a:blipFill>
            <a:blip r:embed="rId7" cstate="print"/>
            <a:stretch>
              <a:fillRect l="1" r="-317586" b="-491183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99957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083432" y="4107307"/>
            <a:ext cx="297815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0" dirty="0">
                <a:solidFill>
                  <a:srgbClr val="548ED4"/>
                </a:solidFill>
                <a:latin typeface="Calibri"/>
                <a:cs typeface="Calibri"/>
              </a:rPr>
              <a:t>¡MUCHAS</a:t>
            </a:r>
            <a:r>
              <a:rPr sz="2800" b="1" spc="-20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548ED4"/>
                </a:solidFill>
                <a:latin typeface="Calibri"/>
                <a:cs typeface="Calibri"/>
              </a:rPr>
              <a:t>GRACIAS!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28927" y="3991355"/>
            <a:ext cx="6694932" cy="1112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72361" y="4027170"/>
            <a:ext cx="6596380" cy="0"/>
          </a:xfrm>
          <a:custGeom>
            <a:avLst/>
            <a:gdLst/>
            <a:ahLst/>
            <a:cxnLst/>
            <a:rect l="l" t="t" r="r" b="b"/>
            <a:pathLst>
              <a:path w="6596380">
                <a:moveTo>
                  <a:pt x="0" y="0"/>
                </a:moveTo>
                <a:lnTo>
                  <a:pt x="6595998" y="0"/>
                </a:lnTo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28927" y="4565903"/>
            <a:ext cx="6694932" cy="1112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72361" y="4601717"/>
            <a:ext cx="6596380" cy="0"/>
          </a:xfrm>
          <a:custGeom>
            <a:avLst/>
            <a:gdLst/>
            <a:ahLst/>
            <a:cxnLst/>
            <a:rect l="l" t="t" r="r" b="b"/>
            <a:pathLst>
              <a:path w="6596380">
                <a:moveTo>
                  <a:pt x="0" y="0"/>
                </a:moveTo>
                <a:lnTo>
                  <a:pt x="6595998" y="0"/>
                </a:lnTo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4727447"/>
            <a:ext cx="9144000" cy="12969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4766500"/>
            <a:ext cx="9144000" cy="1173480"/>
          </a:xfrm>
          <a:custGeom>
            <a:avLst/>
            <a:gdLst/>
            <a:ahLst/>
            <a:cxnLst/>
            <a:rect l="l" t="t" r="r" b="b"/>
            <a:pathLst>
              <a:path w="9144000" h="1173479">
                <a:moveTo>
                  <a:pt x="0" y="1173159"/>
                </a:moveTo>
                <a:lnTo>
                  <a:pt x="74769" y="1172791"/>
                </a:lnTo>
                <a:lnTo>
                  <a:pt x="125489" y="1172538"/>
                </a:lnTo>
                <a:lnTo>
                  <a:pt x="176209" y="1172280"/>
                </a:lnTo>
                <a:lnTo>
                  <a:pt x="226930" y="1172016"/>
                </a:lnTo>
                <a:lnTo>
                  <a:pt x="277651" y="1171745"/>
                </a:lnTo>
                <a:lnTo>
                  <a:pt x="328372" y="1171464"/>
                </a:lnTo>
                <a:lnTo>
                  <a:pt x="379094" y="1171172"/>
                </a:lnTo>
                <a:lnTo>
                  <a:pt x="429816" y="1170868"/>
                </a:lnTo>
                <a:lnTo>
                  <a:pt x="480539" y="1170550"/>
                </a:lnTo>
                <a:lnTo>
                  <a:pt x="531263" y="1170217"/>
                </a:lnTo>
                <a:lnTo>
                  <a:pt x="581987" y="1169866"/>
                </a:lnTo>
                <a:lnTo>
                  <a:pt x="632712" y="1169497"/>
                </a:lnTo>
                <a:lnTo>
                  <a:pt x="683438" y="1169108"/>
                </a:lnTo>
                <a:lnTo>
                  <a:pt x="734165" y="1168697"/>
                </a:lnTo>
                <a:lnTo>
                  <a:pt x="784892" y="1168263"/>
                </a:lnTo>
                <a:lnTo>
                  <a:pt x="835621" y="1167804"/>
                </a:lnTo>
                <a:lnTo>
                  <a:pt x="886351" y="1167319"/>
                </a:lnTo>
                <a:lnTo>
                  <a:pt x="937082" y="1166806"/>
                </a:lnTo>
                <a:lnTo>
                  <a:pt x="987814" y="1166263"/>
                </a:lnTo>
                <a:lnTo>
                  <a:pt x="1038547" y="1165690"/>
                </a:lnTo>
                <a:lnTo>
                  <a:pt x="1089281" y="1165083"/>
                </a:lnTo>
                <a:lnTo>
                  <a:pt x="1140017" y="1164443"/>
                </a:lnTo>
                <a:lnTo>
                  <a:pt x="1190754" y="1163768"/>
                </a:lnTo>
                <a:lnTo>
                  <a:pt x="1241492" y="1163055"/>
                </a:lnTo>
                <a:lnTo>
                  <a:pt x="1292232" y="1162303"/>
                </a:lnTo>
                <a:lnTo>
                  <a:pt x="1342974" y="1161511"/>
                </a:lnTo>
                <a:lnTo>
                  <a:pt x="1393717" y="1160678"/>
                </a:lnTo>
                <a:lnTo>
                  <a:pt x="1444462" y="1159801"/>
                </a:lnTo>
                <a:lnTo>
                  <a:pt x="1495208" y="1158879"/>
                </a:lnTo>
                <a:lnTo>
                  <a:pt x="1545956" y="1157910"/>
                </a:lnTo>
                <a:lnTo>
                  <a:pt x="1596706" y="1156894"/>
                </a:lnTo>
                <a:lnTo>
                  <a:pt x="1647458" y="1155828"/>
                </a:lnTo>
                <a:lnTo>
                  <a:pt x="1698212" y="1154711"/>
                </a:lnTo>
                <a:lnTo>
                  <a:pt x="1748968" y="1153542"/>
                </a:lnTo>
                <a:lnTo>
                  <a:pt x="1799726" y="1152318"/>
                </a:lnTo>
                <a:lnTo>
                  <a:pt x="1850486" y="1151038"/>
                </a:lnTo>
                <a:lnTo>
                  <a:pt x="1901248" y="1149701"/>
                </a:lnTo>
                <a:lnTo>
                  <a:pt x="1952012" y="1148305"/>
                </a:lnTo>
                <a:lnTo>
                  <a:pt x="2002778" y="1146849"/>
                </a:lnTo>
                <a:lnTo>
                  <a:pt x="2053547" y="1145331"/>
                </a:lnTo>
                <a:lnTo>
                  <a:pt x="2104318" y="1143750"/>
                </a:lnTo>
                <a:lnTo>
                  <a:pt x="2155092" y="1142103"/>
                </a:lnTo>
                <a:lnTo>
                  <a:pt x="2205868" y="1140390"/>
                </a:lnTo>
                <a:lnTo>
                  <a:pt x="2256647" y="1138609"/>
                </a:lnTo>
                <a:lnTo>
                  <a:pt x="2307428" y="1136758"/>
                </a:lnTo>
                <a:lnTo>
                  <a:pt x="2358212" y="1134835"/>
                </a:lnTo>
                <a:lnTo>
                  <a:pt x="2408998" y="1132840"/>
                </a:lnTo>
                <a:lnTo>
                  <a:pt x="2459787" y="1130771"/>
                </a:lnTo>
                <a:lnTo>
                  <a:pt x="2510580" y="1128626"/>
                </a:lnTo>
                <a:lnTo>
                  <a:pt x="2561375" y="1126403"/>
                </a:lnTo>
                <a:lnTo>
                  <a:pt x="2612172" y="1124102"/>
                </a:lnTo>
                <a:lnTo>
                  <a:pt x="2662973" y="1121720"/>
                </a:lnTo>
                <a:lnTo>
                  <a:pt x="2713777" y="1119255"/>
                </a:lnTo>
                <a:lnTo>
                  <a:pt x="2764584" y="1116708"/>
                </a:lnTo>
                <a:lnTo>
                  <a:pt x="2815394" y="1114075"/>
                </a:lnTo>
                <a:lnTo>
                  <a:pt x="2866208" y="1111355"/>
                </a:lnTo>
                <a:lnTo>
                  <a:pt x="2917024" y="1108547"/>
                </a:lnTo>
                <a:lnTo>
                  <a:pt x="2967844" y="1105649"/>
                </a:lnTo>
                <a:lnTo>
                  <a:pt x="3018667" y="1102660"/>
                </a:lnTo>
                <a:lnTo>
                  <a:pt x="3069494" y="1099578"/>
                </a:lnTo>
                <a:lnTo>
                  <a:pt x="3120324" y="1096402"/>
                </a:lnTo>
                <a:lnTo>
                  <a:pt x="3171158" y="1093129"/>
                </a:lnTo>
                <a:lnTo>
                  <a:pt x="3221995" y="1089759"/>
                </a:lnTo>
                <a:lnTo>
                  <a:pt x="3272836" y="1086290"/>
                </a:lnTo>
                <a:lnTo>
                  <a:pt x="3323680" y="1082720"/>
                </a:lnTo>
                <a:lnTo>
                  <a:pt x="3374529" y="1079048"/>
                </a:lnTo>
                <a:lnTo>
                  <a:pt x="3425381" y="1075273"/>
                </a:lnTo>
                <a:lnTo>
                  <a:pt x="3476237" y="1071392"/>
                </a:lnTo>
                <a:lnTo>
                  <a:pt x="3527097" y="1067404"/>
                </a:lnTo>
                <a:lnTo>
                  <a:pt x="3577961" y="1063307"/>
                </a:lnTo>
                <a:lnTo>
                  <a:pt x="3628828" y="1059101"/>
                </a:lnTo>
                <a:lnTo>
                  <a:pt x="3679700" y="1054784"/>
                </a:lnTo>
                <a:lnTo>
                  <a:pt x="3730577" y="1050353"/>
                </a:lnTo>
                <a:lnTo>
                  <a:pt x="3781457" y="1045808"/>
                </a:lnTo>
                <a:lnTo>
                  <a:pt x="3832341" y="1041146"/>
                </a:lnTo>
                <a:lnTo>
                  <a:pt x="3883230" y="1036367"/>
                </a:lnTo>
                <a:lnTo>
                  <a:pt x="3934124" y="1031469"/>
                </a:lnTo>
                <a:lnTo>
                  <a:pt x="3985021" y="1026450"/>
                </a:lnTo>
                <a:lnTo>
                  <a:pt x="4035923" y="1021308"/>
                </a:lnTo>
                <a:lnTo>
                  <a:pt x="4086830" y="1016043"/>
                </a:lnTo>
                <a:lnTo>
                  <a:pt x="4137741" y="1010652"/>
                </a:lnTo>
                <a:lnTo>
                  <a:pt x="4188657" y="1005134"/>
                </a:lnTo>
                <a:lnTo>
                  <a:pt x="4239578" y="999488"/>
                </a:lnTo>
                <a:lnTo>
                  <a:pt x="4290503" y="993712"/>
                </a:lnTo>
                <a:lnTo>
                  <a:pt x="4341433" y="987804"/>
                </a:lnTo>
                <a:lnTo>
                  <a:pt x="4392368" y="981763"/>
                </a:lnTo>
                <a:lnTo>
                  <a:pt x="4443308" y="975587"/>
                </a:lnTo>
                <a:lnTo>
                  <a:pt x="4494253" y="969275"/>
                </a:lnTo>
                <a:lnTo>
                  <a:pt x="4545203" y="962825"/>
                </a:lnTo>
                <a:lnTo>
                  <a:pt x="4594514" y="956451"/>
                </a:lnTo>
                <a:lnTo>
                  <a:pt x="4643829" y="949949"/>
                </a:lnTo>
                <a:lnTo>
                  <a:pt x="4693150" y="943319"/>
                </a:lnTo>
                <a:lnTo>
                  <a:pt x="4742475" y="936562"/>
                </a:lnTo>
                <a:lnTo>
                  <a:pt x="4791805" y="929681"/>
                </a:lnTo>
                <a:lnTo>
                  <a:pt x="4841139" y="922675"/>
                </a:lnTo>
                <a:lnTo>
                  <a:pt x="4890478" y="915548"/>
                </a:lnTo>
                <a:lnTo>
                  <a:pt x="4939821" y="908300"/>
                </a:lnTo>
                <a:lnTo>
                  <a:pt x="4989168" y="900933"/>
                </a:lnTo>
                <a:lnTo>
                  <a:pt x="5038520" y="893447"/>
                </a:lnTo>
                <a:lnTo>
                  <a:pt x="5087876" y="885846"/>
                </a:lnTo>
                <a:lnTo>
                  <a:pt x="5137236" y="878129"/>
                </a:lnTo>
                <a:lnTo>
                  <a:pt x="5186600" y="870298"/>
                </a:lnTo>
                <a:lnTo>
                  <a:pt x="5235969" y="862355"/>
                </a:lnTo>
                <a:lnTo>
                  <a:pt x="5285341" y="854301"/>
                </a:lnTo>
                <a:lnTo>
                  <a:pt x="5334718" y="846138"/>
                </a:lnTo>
                <a:lnTo>
                  <a:pt x="5384098" y="837866"/>
                </a:lnTo>
                <a:lnTo>
                  <a:pt x="5433482" y="829488"/>
                </a:lnTo>
                <a:lnTo>
                  <a:pt x="5482871" y="821004"/>
                </a:lnTo>
                <a:lnTo>
                  <a:pt x="5532263" y="812417"/>
                </a:lnTo>
                <a:lnTo>
                  <a:pt x="5581658" y="803727"/>
                </a:lnTo>
                <a:lnTo>
                  <a:pt x="5631058" y="794936"/>
                </a:lnTo>
                <a:lnTo>
                  <a:pt x="5680461" y="786045"/>
                </a:lnTo>
                <a:lnTo>
                  <a:pt x="5729868" y="777056"/>
                </a:lnTo>
                <a:lnTo>
                  <a:pt x="5779278" y="767970"/>
                </a:lnTo>
                <a:lnTo>
                  <a:pt x="5828692" y="758789"/>
                </a:lnTo>
                <a:lnTo>
                  <a:pt x="5878109" y="749514"/>
                </a:lnTo>
                <a:lnTo>
                  <a:pt x="5927529" y="740146"/>
                </a:lnTo>
                <a:lnTo>
                  <a:pt x="5976953" y="730687"/>
                </a:lnTo>
                <a:lnTo>
                  <a:pt x="6026381" y="721138"/>
                </a:lnTo>
                <a:lnTo>
                  <a:pt x="6075811" y="711500"/>
                </a:lnTo>
                <a:lnTo>
                  <a:pt x="6125245" y="701776"/>
                </a:lnTo>
                <a:lnTo>
                  <a:pt x="6174682" y="691966"/>
                </a:lnTo>
                <a:lnTo>
                  <a:pt x="6224122" y="682071"/>
                </a:lnTo>
                <a:lnTo>
                  <a:pt x="6273565" y="672094"/>
                </a:lnTo>
                <a:lnTo>
                  <a:pt x="6323011" y="662035"/>
                </a:lnTo>
                <a:lnTo>
                  <a:pt x="6372460" y="651897"/>
                </a:lnTo>
                <a:lnTo>
                  <a:pt x="6421912" y="641680"/>
                </a:lnTo>
                <a:lnTo>
                  <a:pt x="6471366" y="631385"/>
                </a:lnTo>
                <a:lnTo>
                  <a:pt x="6520824" y="621015"/>
                </a:lnTo>
                <a:lnTo>
                  <a:pt x="6570284" y="610571"/>
                </a:lnTo>
                <a:lnTo>
                  <a:pt x="6619747" y="600053"/>
                </a:lnTo>
                <a:lnTo>
                  <a:pt x="6669213" y="589464"/>
                </a:lnTo>
                <a:lnTo>
                  <a:pt x="6718681" y="578805"/>
                </a:lnTo>
                <a:lnTo>
                  <a:pt x="6768152" y="568077"/>
                </a:lnTo>
                <a:lnTo>
                  <a:pt x="6817625" y="557282"/>
                </a:lnTo>
                <a:lnTo>
                  <a:pt x="6867101" y="546420"/>
                </a:lnTo>
                <a:lnTo>
                  <a:pt x="6916579" y="535494"/>
                </a:lnTo>
                <a:lnTo>
                  <a:pt x="6966059" y="524505"/>
                </a:lnTo>
                <a:lnTo>
                  <a:pt x="7015542" y="513455"/>
                </a:lnTo>
                <a:lnTo>
                  <a:pt x="7065027" y="502344"/>
                </a:lnTo>
                <a:lnTo>
                  <a:pt x="7114514" y="491174"/>
                </a:lnTo>
                <a:lnTo>
                  <a:pt x="7164004" y="479946"/>
                </a:lnTo>
                <a:lnTo>
                  <a:pt x="7213495" y="468662"/>
                </a:lnTo>
                <a:lnTo>
                  <a:pt x="7262989" y="457324"/>
                </a:lnTo>
                <a:lnTo>
                  <a:pt x="7312484" y="445932"/>
                </a:lnTo>
                <a:lnTo>
                  <a:pt x="7361982" y="434489"/>
                </a:lnTo>
                <a:lnTo>
                  <a:pt x="7411481" y="422995"/>
                </a:lnTo>
                <a:lnTo>
                  <a:pt x="7460982" y="411452"/>
                </a:lnTo>
                <a:lnTo>
                  <a:pt x="7510485" y="399861"/>
                </a:lnTo>
                <a:lnTo>
                  <a:pt x="7559990" y="388224"/>
                </a:lnTo>
                <a:lnTo>
                  <a:pt x="7609496" y="376542"/>
                </a:lnTo>
                <a:lnTo>
                  <a:pt x="7659004" y="364816"/>
                </a:lnTo>
                <a:lnTo>
                  <a:pt x="7708514" y="353049"/>
                </a:lnTo>
                <a:lnTo>
                  <a:pt x="7758025" y="341241"/>
                </a:lnTo>
                <a:lnTo>
                  <a:pt x="7807538" y="329393"/>
                </a:lnTo>
                <a:lnTo>
                  <a:pt x="7857052" y="317508"/>
                </a:lnTo>
                <a:lnTo>
                  <a:pt x="7906567" y="305586"/>
                </a:lnTo>
                <a:lnTo>
                  <a:pt x="7956084" y="293630"/>
                </a:lnTo>
                <a:lnTo>
                  <a:pt x="8005602" y="281639"/>
                </a:lnTo>
                <a:lnTo>
                  <a:pt x="8055122" y="269617"/>
                </a:lnTo>
                <a:lnTo>
                  <a:pt x="8104642" y="257563"/>
                </a:lnTo>
                <a:lnTo>
                  <a:pt x="8154164" y="245480"/>
                </a:lnTo>
                <a:lnTo>
                  <a:pt x="8203687" y="233369"/>
                </a:lnTo>
                <a:lnTo>
                  <a:pt x="8253211" y="221232"/>
                </a:lnTo>
                <a:lnTo>
                  <a:pt x="8302736" y="209069"/>
                </a:lnTo>
                <a:lnTo>
                  <a:pt x="8352262" y="196883"/>
                </a:lnTo>
                <a:lnTo>
                  <a:pt x="8401788" y="184674"/>
                </a:lnTo>
                <a:lnTo>
                  <a:pt x="8451316" y="172444"/>
                </a:lnTo>
                <a:lnTo>
                  <a:pt x="8500844" y="160195"/>
                </a:lnTo>
                <a:lnTo>
                  <a:pt x="8550373" y="147927"/>
                </a:lnTo>
                <a:lnTo>
                  <a:pt x="8599903" y="135643"/>
                </a:lnTo>
                <a:lnTo>
                  <a:pt x="8649433" y="123343"/>
                </a:lnTo>
                <a:lnTo>
                  <a:pt x="8698964" y="111029"/>
                </a:lnTo>
                <a:lnTo>
                  <a:pt x="8748496" y="98703"/>
                </a:lnTo>
                <a:lnTo>
                  <a:pt x="8798028" y="86365"/>
                </a:lnTo>
                <a:lnTo>
                  <a:pt x="8847560" y="74018"/>
                </a:lnTo>
                <a:lnTo>
                  <a:pt x="8897093" y="61663"/>
                </a:lnTo>
                <a:lnTo>
                  <a:pt x="8946626" y="49300"/>
                </a:lnTo>
                <a:lnTo>
                  <a:pt x="8996160" y="36932"/>
                </a:lnTo>
                <a:lnTo>
                  <a:pt x="9045694" y="24560"/>
                </a:lnTo>
                <a:lnTo>
                  <a:pt x="9095227" y="12185"/>
                </a:lnTo>
                <a:lnTo>
                  <a:pt x="9143999" y="0"/>
                </a:lnTo>
              </a:path>
            </a:pathLst>
          </a:custGeom>
          <a:ln w="3810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196073" y="5516676"/>
            <a:ext cx="96583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548ED4"/>
                </a:solidFill>
                <a:latin typeface="Calibri"/>
                <a:cs typeface="Calibri"/>
              </a:rPr>
              <a:t>Julio</a:t>
            </a:r>
            <a:r>
              <a:rPr sz="1600" spc="-80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48ED4"/>
                </a:solidFill>
                <a:latin typeface="Calibri"/>
                <a:cs typeface="Calibri"/>
              </a:rPr>
              <a:t>2017.-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xmlns="" id="{22CA69AD-84C1-4424-ADE2-5886FA21DA21}"/>
              </a:ext>
            </a:extLst>
          </p:cNvPr>
          <p:cNvSpPr/>
          <p:nvPr/>
        </p:nvSpPr>
        <p:spPr>
          <a:xfrm>
            <a:off x="1209103" y="908991"/>
            <a:ext cx="6922896" cy="2396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3307" y="2454328"/>
            <a:ext cx="7429094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lvl="1">
              <a:tabLst>
                <a:tab pos="469265" algn="l"/>
                <a:tab pos="469900" algn="l"/>
              </a:tabLst>
            </a:pPr>
            <a:r>
              <a:rPr lang="es-AR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ON Pyme CNV Garantizada: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3307" y="3189649"/>
            <a:ext cx="8647276" cy="33239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469265" algn="l"/>
                <a:tab pos="469900" algn="l"/>
              </a:tabLst>
            </a:pPr>
            <a:r>
              <a:rPr lang="es-AR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Primeros </a:t>
            </a:r>
            <a:r>
              <a:rPr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pasos</a:t>
            </a:r>
            <a:r>
              <a:rPr lang="es-AR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s-AR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endParaRPr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69265" indent="-456565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469265" algn="l"/>
                <a:tab pos="469900" algn="l"/>
              </a:tabLst>
            </a:pPr>
            <a:r>
              <a:rPr lang="es-AR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Documentación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a</a:t>
            </a:r>
            <a:r>
              <a:rPr lang="es-AR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presentar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x-none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por</a:t>
            </a:r>
            <a:r>
              <a:rPr lang="es-AR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parte</a:t>
            </a:r>
            <a:r>
              <a:rPr lang="es-AR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 la</a:t>
            </a:r>
            <a:r>
              <a:rPr lang="es-AR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Pyme,</a:t>
            </a:r>
            <a:r>
              <a:rPr lang="es-AR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previo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emisión</a:t>
            </a:r>
            <a:r>
              <a:rPr lang="es-AR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s-AR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endParaRPr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69265" indent="-456565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469265" algn="l"/>
                <a:tab pos="469900" algn="l"/>
              </a:tabLst>
            </a:pPr>
            <a:r>
              <a:rPr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Documentación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a</a:t>
            </a:r>
            <a:r>
              <a:rPr lang="es-AR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presentar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AR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or</a:t>
            </a:r>
            <a:r>
              <a:rPr lang="es-AR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parte</a:t>
            </a:r>
            <a:r>
              <a:rPr lang="es-AR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 la</a:t>
            </a:r>
            <a:r>
              <a:rPr lang="es-AR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Pyme, </a:t>
            </a:r>
            <a:r>
              <a:rPr lang="es-AR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</a:t>
            </a:r>
            <a:r>
              <a:rPr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ost</a:t>
            </a:r>
            <a:r>
              <a:rPr lang="es-AR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emisión</a:t>
            </a:r>
            <a:r>
              <a:rPr lang="es-AR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s-AR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endParaRPr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69265" indent="-456565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469265" algn="l"/>
                <a:tab pos="469900" algn="l"/>
              </a:tabLst>
            </a:pPr>
            <a:r>
              <a:rPr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Régimen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Informativo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lang="es-AR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s-AR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endParaRPr lang="es-AR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69265" indent="-456565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469265" algn="l"/>
                <a:tab pos="469900" algn="l"/>
              </a:tabLst>
            </a:pPr>
            <a:r>
              <a:rPr lang="es-AR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Extractos de la </a:t>
            </a:r>
            <a:r>
              <a:rPr lang="es-AR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Resolucion</a:t>
            </a:r>
            <a:r>
              <a:rPr lang="es-AR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s-AR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endParaRPr lang="es-AR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69265" indent="-456565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469265" algn="l"/>
                <a:tab pos="469900" algn="l"/>
              </a:tabLst>
            </a:pPr>
            <a:r>
              <a:rPr lang="es-AR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Datos </a:t>
            </a:r>
            <a:br>
              <a:rPr lang="es-AR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endParaRPr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35324" y="432256"/>
            <a:ext cx="464718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s-AR" sz="2800" kern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Temario de la presentación</a:t>
            </a:r>
            <a:endParaRPr sz="280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2184400" cy="1169035"/>
          </a:xfrm>
          <a:custGeom>
            <a:avLst/>
            <a:gdLst/>
            <a:ahLst/>
            <a:cxnLst/>
            <a:rect l="l" t="t" r="r" b="b"/>
            <a:pathLst>
              <a:path w="2184400" h="1169035">
                <a:moveTo>
                  <a:pt x="2105657" y="0"/>
                </a:moveTo>
                <a:lnTo>
                  <a:pt x="78227" y="0"/>
                </a:lnTo>
                <a:lnTo>
                  <a:pt x="61594" y="3361"/>
                </a:lnTo>
                <a:lnTo>
                  <a:pt x="29538" y="24987"/>
                </a:lnTo>
                <a:lnTo>
                  <a:pt x="7925" y="57042"/>
                </a:lnTo>
                <a:lnTo>
                  <a:pt x="0" y="96266"/>
                </a:lnTo>
                <a:lnTo>
                  <a:pt x="0" y="1068070"/>
                </a:lnTo>
                <a:lnTo>
                  <a:pt x="7925" y="1107293"/>
                </a:lnTo>
                <a:lnTo>
                  <a:pt x="29538" y="1139348"/>
                </a:lnTo>
                <a:lnTo>
                  <a:pt x="61594" y="1160974"/>
                </a:lnTo>
                <a:lnTo>
                  <a:pt x="100849" y="1168908"/>
                </a:lnTo>
                <a:lnTo>
                  <a:pt x="2083054" y="1168908"/>
                </a:lnTo>
                <a:lnTo>
                  <a:pt x="2122277" y="1160974"/>
                </a:lnTo>
                <a:lnTo>
                  <a:pt x="2154332" y="1139348"/>
                </a:lnTo>
                <a:lnTo>
                  <a:pt x="2175958" y="1107293"/>
                </a:lnTo>
                <a:lnTo>
                  <a:pt x="2183892" y="1068070"/>
                </a:lnTo>
                <a:lnTo>
                  <a:pt x="2183892" y="96266"/>
                </a:lnTo>
                <a:lnTo>
                  <a:pt x="2175958" y="57042"/>
                </a:lnTo>
                <a:lnTo>
                  <a:pt x="2154332" y="24987"/>
                </a:lnTo>
                <a:lnTo>
                  <a:pt x="2122277" y="3361"/>
                </a:lnTo>
                <a:lnTo>
                  <a:pt x="2105657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-1"/>
            <a:ext cx="2183892" cy="1066801"/>
          </a:xfrm>
          <a:prstGeom prst="rect">
            <a:avLst/>
          </a:prstGeom>
          <a:blipFill>
            <a:blip r:embed="rId2" cstate="print"/>
            <a:stretch>
              <a:fillRect b="-9572"/>
            </a:stretch>
          </a:blipFill>
          <a:effectLst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xmlns="" id="{F4097C73-F478-420D-B923-C02D813D5897}"/>
              </a:ext>
            </a:extLst>
          </p:cNvPr>
          <p:cNvSpPr/>
          <p:nvPr/>
        </p:nvSpPr>
        <p:spPr>
          <a:xfrm>
            <a:off x="0" y="0"/>
            <a:ext cx="2294283" cy="1295400"/>
          </a:xfrm>
          <a:prstGeom prst="rect">
            <a:avLst/>
          </a:prstGeom>
          <a:blipFill>
            <a:blip r:embed="rId3" cstate="print"/>
            <a:stretch>
              <a:fillRect l="1" r="-317586" b="-491183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xmlns="" id="{B7157AF2-F1A4-4D9B-98AE-585E0986B49F}"/>
              </a:ext>
            </a:extLst>
          </p:cNvPr>
          <p:cNvSpPr txBox="1"/>
          <p:nvPr/>
        </p:nvSpPr>
        <p:spPr>
          <a:xfrm>
            <a:off x="343307" y="1793609"/>
            <a:ext cx="864727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469265" algn="l"/>
                <a:tab pos="469900" algn="l"/>
              </a:tabLst>
            </a:pPr>
            <a:r>
              <a:rPr lang="es-AR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Introducción sobre el sistema de SGR</a:t>
            </a:r>
            <a:endParaRPr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1946" y="1295400"/>
            <a:ext cx="7868411" cy="47183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184400" cy="1169035"/>
          </a:xfrm>
          <a:custGeom>
            <a:avLst/>
            <a:gdLst/>
            <a:ahLst/>
            <a:cxnLst/>
            <a:rect l="l" t="t" r="r" b="b"/>
            <a:pathLst>
              <a:path w="2184400" h="1169035">
                <a:moveTo>
                  <a:pt x="2105657" y="0"/>
                </a:moveTo>
                <a:lnTo>
                  <a:pt x="78227" y="0"/>
                </a:lnTo>
                <a:lnTo>
                  <a:pt x="61594" y="3361"/>
                </a:lnTo>
                <a:lnTo>
                  <a:pt x="29538" y="24987"/>
                </a:lnTo>
                <a:lnTo>
                  <a:pt x="7925" y="57042"/>
                </a:lnTo>
                <a:lnTo>
                  <a:pt x="0" y="96266"/>
                </a:lnTo>
                <a:lnTo>
                  <a:pt x="0" y="1068070"/>
                </a:lnTo>
                <a:lnTo>
                  <a:pt x="7925" y="1107293"/>
                </a:lnTo>
                <a:lnTo>
                  <a:pt x="29538" y="1139348"/>
                </a:lnTo>
                <a:lnTo>
                  <a:pt x="61594" y="1160974"/>
                </a:lnTo>
                <a:lnTo>
                  <a:pt x="100849" y="1168908"/>
                </a:lnTo>
                <a:lnTo>
                  <a:pt x="2083054" y="1168908"/>
                </a:lnTo>
                <a:lnTo>
                  <a:pt x="2122277" y="1160974"/>
                </a:lnTo>
                <a:lnTo>
                  <a:pt x="2154332" y="1139348"/>
                </a:lnTo>
                <a:lnTo>
                  <a:pt x="2175958" y="1107293"/>
                </a:lnTo>
                <a:lnTo>
                  <a:pt x="2183892" y="1068070"/>
                </a:lnTo>
                <a:lnTo>
                  <a:pt x="2183892" y="96266"/>
                </a:lnTo>
                <a:lnTo>
                  <a:pt x="2175958" y="57042"/>
                </a:lnTo>
                <a:lnTo>
                  <a:pt x="2154332" y="24987"/>
                </a:lnTo>
                <a:lnTo>
                  <a:pt x="2122277" y="3361"/>
                </a:lnTo>
                <a:lnTo>
                  <a:pt x="2105657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825" y="6140069"/>
            <a:ext cx="2247898" cy="252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xmlns="" id="{9697FB8E-CE4E-45C1-9328-CBBD2CB8DD08}"/>
              </a:ext>
            </a:extLst>
          </p:cNvPr>
          <p:cNvSpPr/>
          <p:nvPr/>
        </p:nvSpPr>
        <p:spPr>
          <a:xfrm>
            <a:off x="0" y="0"/>
            <a:ext cx="2294283" cy="1295400"/>
          </a:xfrm>
          <a:prstGeom prst="rect">
            <a:avLst/>
          </a:prstGeom>
          <a:blipFill>
            <a:blip r:embed="rId4" cstate="print"/>
            <a:stretch>
              <a:fillRect l="1" r="-317586" b="-491183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345" y="0"/>
            <a:ext cx="9119616" cy="6847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51331" y="1203197"/>
            <a:ext cx="6051550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0" u="none" dirty="0">
                <a:solidFill>
                  <a:srgbClr val="406CA3"/>
                </a:solidFill>
                <a:latin typeface="Calibri"/>
                <a:cs typeface="Calibri"/>
              </a:rPr>
              <a:t>Socios </a:t>
            </a:r>
            <a:r>
              <a:rPr sz="3200" b="0" u="none" spc="-10" dirty="0">
                <a:solidFill>
                  <a:srgbClr val="406CA3"/>
                </a:solidFill>
                <a:latin typeface="Calibri"/>
                <a:cs typeface="Calibri"/>
              </a:rPr>
              <a:t>Partícipes- </a:t>
            </a:r>
            <a:r>
              <a:rPr sz="3200" b="0" u="none" spc="-5" dirty="0">
                <a:solidFill>
                  <a:srgbClr val="406CA3"/>
                </a:solidFill>
                <a:latin typeface="Calibri"/>
                <a:cs typeface="Calibri"/>
              </a:rPr>
              <a:t>Clasificación </a:t>
            </a:r>
            <a:r>
              <a:rPr sz="3200" b="0" u="none" spc="5" dirty="0">
                <a:solidFill>
                  <a:srgbClr val="406CA3"/>
                </a:solidFill>
                <a:latin typeface="Calibri"/>
                <a:cs typeface="Calibri"/>
              </a:rPr>
              <a:t>PyME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1331" y="1910207"/>
            <a:ext cx="7274559" cy="1463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spc="-10" dirty="0">
                <a:solidFill>
                  <a:srgbClr val="7E7E7E"/>
                </a:solidFill>
                <a:latin typeface="Calibri"/>
                <a:cs typeface="Calibri"/>
              </a:rPr>
              <a:t>Serán consideradas Pequeñas 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y </a:t>
            </a:r>
            <a:r>
              <a:rPr sz="2400" spc="-5" dirty="0">
                <a:solidFill>
                  <a:srgbClr val="7E7E7E"/>
                </a:solidFill>
                <a:latin typeface="Calibri"/>
                <a:cs typeface="Calibri"/>
              </a:rPr>
              <a:t>Medianas </a:t>
            </a:r>
            <a:r>
              <a:rPr sz="2400" spc="-5" dirty="0" err="1">
                <a:solidFill>
                  <a:srgbClr val="7E7E7E"/>
                </a:solidFill>
                <a:latin typeface="Calibri"/>
                <a:cs typeface="Calibri"/>
              </a:rPr>
              <a:t>Empresas</a:t>
            </a:r>
            <a:r>
              <a:rPr sz="2400" spc="-5" dirty="0">
                <a:solidFill>
                  <a:srgbClr val="7E7E7E"/>
                </a:solidFill>
                <a:latin typeface="Calibri"/>
                <a:cs typeface="Calibri"/>
              </a:rPr>
              <a:t>,</a:t>
            </a:r>
            <a:r>
              <a:rPr lang="es-AR" sz="2400" spc="-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400" dirty="0" err="1">
                <a:solidFill>
                  <a:srgbClr val="7E7E7E"/>
                </a:solidFill>
                <a:latin typeface="Calibri"/>
                <a:cs typeface="Calibri"/>
              </a:rPr>
              <a:t>aquéllas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7E7E7E"/>
                </a:solidFill>
                <a:latin typeface="Calibri"/>
                <a:cs typeface="Calibri"/>
              </a:rPr>
              <a:t>cuyas </a:t>
            </a:r>
            <a:r>
              <a:rPr sz="2400" spc="-15" dirty="0">
                <a:solidFill>
                  <a:srgbClr val="7E7E7E"/>
                </a:solidFill>
                <a:latin typeface="Calibri"/>
                <a:cs typeface="Calibri"/>
              </a:rPr>
              <a:t>ventas </a:t>
            </a:r>
            <a:r>
              <a:rPr sz="2400" spc="-10" dirty="0">
                <a:solidFill>
                  <a:srgbClr val="7E7E7E"/>
                </a:solidFill>
                <a:latin typeface="Calibri"/>
                <a:cs typeface="Calibri"/>
              </a:rPr>
              <a:t>totales 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anuales </a:t>
            </a:r>
            <a:r>
              <a:rPr sz="2400" spc="-10" dirty="0">
                <a:solidFill>
                  <a:srgbClr val="7E7E7E"/>
                </a:solidFill>
                <a:latin typeface="Calibri"/>
                <a:cs typeface="Calibri"/>
              </a:rPr>
              <a:t>expresadas 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en </a:t>
            </a:r>
            <a:r>
              <a:rPr sz="2400" spc="-15" dirty="0">
                <a:solidFill>
                  <a:srgbClr val="7E7E7E"/>
                </a:solidFill>
                <a:latin typeface="Calibri"/>
                <a:cs typeface="Calibri"/>
              </a:rPr>
              <a:t>Pesos</a:t>
            </a:r>
            <a:r>
              <a:rPr lang="es-AR" sz="2400" spc="-1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7E7E7E"/>
                </a:solidFill>
                <a:latin typeface="Calibri"/>
                <a:cs typeface="Calibri"/>
              </a:rPr>
              <a:t>($) no </a:t>
            </a:r>
            <a:r>
              <a:rPr sz="2400" spc="-10" dirty="0">
                <a:solidFill>
                  <a:srgbClr val="7E7E7E"/>
                </a:solidFill>
                <a:latin typeface="Calibri"/>
                <a:cs typeface="Calibri"/>
              </a:rPr>
              <a:t>superen 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los </a:t>
            </a:r>
            <a:r>
              <a:rPr sz="2400" spc="-15" dirty="0">
                <a:solidFill>
                  <a:srgbClr val="7E7E7E"/>
                </a:solidFill>
                <a:latin typeface="Calibri"/>
                <a:cs typeface="Calibri"/>
              </a:rPr>
              <a:t>valores </a:t>
            </a:r>
            <a:r>
              <a:rPr sz="2400" spc="-5" dirty="0">
                <a:solidFill>
                  <a:srgbClr val="7E7E7E"/>
                </a:solidFill>
                <a:latin typeface="Calibri"/>
                <a:cs typeface="Calibri"/>
              </a:rPr>
              <a:t>establecidos 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en el </a:t>
            </a:r>
            <a:r>
              <a:rPr sz="2400" spc="-10" dirty="0">
                <a:solidFill>
                  <a:srgbClr val="7E7E7E"/>
                </a:solidFill>
                <a:latin typeface="Calibri"/>
                <a:cs typeface="Calibri"/>
              </a:rPr>
              <a:t>cuadro </a:t>
            </a:r>
            <a:r>
              <a:rPr sz="2400" spc="-5" dirty="0">
                <a:solidFill>
                  <a:srgbClr val="7E7E7E"/>
                </a:solidFill>
                <a:latin typeface="Calibri"/>
                <a:cs typeface="Calibri"/>
              </a:rPr>
              <a:t>que se</a:t>
            </a:r>
            <a:r>
              <a:rPr lang="es-AR" sz="2400" spc="-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400" spc="-5" dirty="0" err="1">
                <a:solidFill>
                  <a:srgbClr val="7E7E7E"/>
                </a:solidFill>
                <a:latin typeface="Calibri"/>
                <a:cs typeface="Calibri"/>
              </a:rPr>
              <a:t>detalla</a:t>
            </a:r>
            <a:r>
              <a:rPr sz="2400" spc="-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a</a:t>
            </a:r>
            <a:r>
              <a:rPr sz="2400" spc="-10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7E7E7E"/>
                </a:solidFill>
                <a:latin typeface="Calibri"/>
                <a:cs typeface="Calibri"/>
              </a:rPr>
              <a:t>continuación.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10055" y="6477000"/>
            <a:ext cx="7039356" cy="1112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53489" y="6512814"/>
            <a:ext cx="6940550" cy="0"/>
          </a:xfrm>
          <a:custGeom>
            <a:avLst/>
            <a:gdLst/>
            <a:ahLst/>
            <a:cxnLst/>
            <a:rect l="l" t="t" r="r" b="b"/>
            <a:pathLst>
              <a:path w="6940550">
                <a:moveTo>
                  <a:pt x="0" y="0"/>
                </a:moveTo>
                <a:lnTo>
                  <a:pt x="6940550" y="0"/>
                </a:lnTo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45591" y="5681979"/>
            <a:ext cx="747585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dirty="0">
                <a:solidFill>
                  <a:srgbClr val="7E7E7E"/>
                </a:solidFill>
                <a:latin typeface="Calibri"/>
                <a:cs typeface="Calibri"/>
              </a:rPr>
              <a:t>* </a:t>
            </a:r>
            <a:r>
              <a:rPr sz="1400" spc="-20" dirty="0">
                <a:solidFill>
                  <a:srgbClr val="7E7E7E"/>
                </a:solidFill>
                <a:latin typeface="Calibri"/>
                <a:cs typeface="Calibri"/>
              </a:rPr>
              <a:t>Ventas </a:t>
            </a:r>
            <a:r>
              <a:rPr sz="1400" spc="-5" dirty="0">
                <a:solidFill>
                  <a:srgbClr val="7E7E7E"/>
                </a:solidFill>
                <a:latin typeface="Calibri"/>
                <a:cs typeface="Calibri"/>
              </a:rPr>
              <a:t>anuales, valor que </a:t>
            </a:r>
            <a:r>
              <a:rPr sz="1400" dirty="0">
                <a:solidFill>
                  <a:srgbClr val="7E7E7E"/>
                </a:solidFill>
                <a:latin typeface="Calibri"/>
                <a:cs typeface="Calibri"/>
              </a:rPr>
              <a:t>surja </a:t>
            </a:r>
            <a:r>
              <a:rPr sz="1400" spc="-5" dirty="0">
                <a:solidFill>
                  <a:srgbClr val="7E7E7E"/>
                </a:solidFill>
                <a:latin typeface="Calibri"/>
                <a:cs typeface="Calibri"/>
              </a:rPr>
              <a:t>del </a:t>
            </a:r>
            <a:r>
              <a:rPr sz="1400" spc="-10" dirty="0">
                <a:solidFill>
                  <a:srgbClr val="7E7E7E"/>
                </a:solidFill>
                <a:latin typeface="Calibri"/>
                <a:cs typeface="Calibri"/>
              </a:rPr>
              <a:t>promedio </a:t>
            </a:r>
            <a:r>
              <a:rPr sz="1400" spc="-5" dirty="0">
                <a:solidFill>
                  <a:srgbClr val="7E7E7E"/>
                </a:solidFill>
                <a:latin typeface="Calibri"/>
                <a:cs typeface="Calibri"/>
              </a:rPr>
              <a:t>de los últimos TRES (3) Estados Contables </a:t>
            </a:r>
            <a:r>
              <a:rPr sz="1400" dirty="0">
                <a:solidFill>
                  <a:srgbClr val="7E7E7E"/>
                </a:solidFill>
                <a:latin typeface="Calibri"/>
                <a:cs typeface="Calibri"/>
              </a:rPr>
              <a:t>o </a:t>
            </a:r>
            <a:r>
              <a:rPr sz="1400" spc="-5" dirty="0" err="1">
                <a:solidFill>
                  <a:srgbClr val="7E7E7E"/>
                </a:solidFill>
                <a:latin typeface="Calibri"/>
                <a:cs typeface="Calibri"/>
              </a:rPr>
              <a:t>información</a:t>
            </a:r>
            <a:r>
              <a:rPr lang="es-AR" sz="1400" spc="-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400" spc="-10" dirty="0" err="1">
                <a:solidFill>
                  <a:srgbClr val="7E7E7E"/>
                </a:solidFill>
                <a:latin typeface="Calibri"/>
                <a:cs typeface="Calibri"/>
              </a:rPr>
              <a:t>contable</a:t>
            </a:r>
            <a:r>
              <a:rPr sz="1400" spc="-10" dirty="0">
                <a:solidFill>
                  <a:srgbClr val="7E7E7E"/>
                </a:solidFill>
                <a:latin typeface="Calibri"/>
                <a:cs typeface="Calibri"/>
              </a:rPr>
              <a:t> equivalente </a:t>
            </a:r>
            <a:r>
              <a:rPr sz="1400" spc="-5" dirty="0">
                <a:solidFill>
                  <a:srgbClr val="7E7E7E"/>
                </a:solidFill>
                <a:latin typeface="Calibri"/>
                <a:cs typeface="Calibri"/>
              </a:rPr>
              <a:t>adecuadamente </a:t>
            </a:r>
            <a:r>
              <a:rPr sz="1400" spc="-10" dirty="0">
                <a:solidFill>
                  <a:srgbClr val="7E7E7E"/>
                </a:solidFill>
                <a:latin typeface="Calibri"/>
                <a:cs typeface="Calibri"/>
              </a:rPr>
              <a:t>documentada, excluidos </a:t>
            </a:r>
            <a:r>
              <a:rPr sz="1400" dirty="0">
                <a:solidFill>
                  <a:srgbClr val="7E7E7E"/>
                </a:solidFill>
                <a:latin typeface="Calibri"/>
                <a:cs typeface="Calibri"/>
              </a:rPr>
              <a:t>el </a:t>
            </a:r>
            <a:r>
              <a:rPr sz="1400" spc="-10" dirty="0">
                <a:solidFill>
                  <a:srgbClr val="7E7E7E"/>
                </a:solidFill>
                <a:latin typeface="Calibri"/>
                <a:cs typeface="Calibri"/>
              </a:rPr>
              <a:t>Impuesto </a:t>
            </a:r>
            <a:r>
              <a:rPr sz="1400" dirty="0">
                <a:solidFill>
                  <a:srgbClr val="7E7E7E"/>
                </a:solidFill>
                <a:latin typeface="Calibri"/>
                <a:cs typeface="Calibri"/>
              </a:rPr>
              <a:t>al </a:t>
            </a:r>
            <a:r>
              <a:rPr sz="1400" spc="-15" dirty="0">
                <a:solidFill>
                  <a:srgbClr val="7E7E7E"/>
                </a:solidFill>
                <a:latin typeface="Calibri"/>
                <a:cs typeface="Calibri"/>
              </a:rPr>
              <a:t>Valor</a:t>
            </a:r>
            <a:r>
              <a:rPr sz="1400" spc="24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7E7E7E"/>
                </a:solidFill>
                <a:latin typeface="Calibri"/>
                <a:cs typeface="Calibri"/>
              </a:rPr>
              <a:t>Agregado.-</a:t>
            </a:r>
            <a:endParaRPr sz="1400" dirty="0">
              <a:latin typeface="Calibri"/>
              <a:cs typeface="Calibr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693737" y="3867124"/>
          <a:ext cx="7977091" cy="13445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54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53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955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953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954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48195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300" spc="-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SECTOR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81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AGROPECUARIO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INDUSTRIA</a:t>
                      </a:r>
                      <a:r>
                        <a:rPr sz="11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Y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MINERÍA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COMERCIO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SERVICIOS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CONSTRUCCIÓN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solidFill>
                      <a:srgbClr val="B4C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81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Verdana"/>
                          <a:cs typeface="Verdana"/>
                        </a:rPr>
                        <a:t>230.000.000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46075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Verdana"/>
                          <a:cs typeface="Verdana"/>
                        </a:rPr>
                        <a:t>760.000.000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900.000.000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Verdana"/>
                          <a:cs typeface="Verdana"/>
                        </a:rPr>
                        <a:t>250.000.000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Verdana"/>
                          <a:cs typeface="Verdana"/>
                        </a:rPr>
                        <a:t>360.000.000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183892" cy="1168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667000" y="571559"/>
            <a:ext cx="476808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 rtl="0">
              <a:lnSpc>
                <a:spcPct val="100000"/>
              </a:lnSpc>
            </a:pPr>
            <a:r>
              <a:rPr sz="2800" kern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ON Pyme CNV </a:t>
            </a:r>
            <a:r>
              <a:rPr sz="2800" kern="1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Garantizada</a:t>
            </a:r>
            <a:endParaRPr sz="280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8600" y="2133600"/>
            <a:ext cx="8685784" cy="2507097"/>
          </a:xfrm>
          <a:prstGeom prst="rect">
            <a:avLst/>
          </a:prstGeom>
        </p:spPr>
        <p:txBody>
          <a:bodyPr vert="horz" wrap="square" lIns="0" tIns="13970" rIns="0" bIns="0" rtlCol="0" anchor="ctr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10"/>
              </a:spcBef>
            </a:pP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Toda emisión de valores negociables que se efectúe bajo el régimen ON PYME CNV</a:t>
            </a:r>
            <a:r>
              <a:rPr lang="es-AR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GARANTIZADA </a:t>
            </a:r>
            <a:r>
              <a:rPr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deberá</a:t>
            </a:r>
            <a:r>
              <a:rPr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AR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</a:t>
            </a:r>
            <a:r>
              <a:rPr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er</a:t>
            </a:r>
            <a:r>
              <a:rPr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AR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</a:t>
            </a:r>
            <a:r>
              <a:rPr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arantizada</a:t>
            </a:r>
            <a:r>
              <a:rPr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en </a:t>
            </a:r>
            <a:r>
              <a:rPr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su</a:t>
            </a:r>
            <a:r>
              <a:rPr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totalidad</a:t>
            </a:r>
            <a:r>
              <a:rPr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AR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</a:t>
            </a:r>
            <a:r>
              <a:rPr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or </a:t>
            </a:r>
            <a:r>
              <a:rPr lang="es-AR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</a:t>
            </a:r>
            <a:r>
              <a:rPr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 </a:t>
            </a:r>
            <a:r>
              <a:rPr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menos</a:t>
            </a:r>
            <a:r>
              <a:rPr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AR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</a:t>
            </a:r>
            <a:r>
              <a:rPr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na</a:t>
            </a:r>
            <a:r>
              <a:rPr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AR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</a:t>
            </a:r>
            <a:r>
              <a:rPr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</a:t>
            </a:r>
            <a:r>
              <a:rPr lang="es-AR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las </a:t>
            </a:r>
            <a:r>
              <a:rPr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Entidades</a:t>
            </a:r>
            <a:r>
              <a:rPr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AR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</a:t>
            </a:r>
            <a:r>
              <a:rPr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</a:t>
            </a:r>
            <a:r>
              <a:rPr lang="es-AR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G</a:t>
            </a:r>
            <a:r>
              <a:rPr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arantía</a:t>
            </a:r>
            <a:r>
              <a:rPr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siendo éstas las Sociedades de Garantía Recíproca establecidas en la Ley N°24.467 y</a:t>
            </a:r>
            <a:r>
              <a:rPr lang="es-AR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mod., las entidades financieras previstas en la Ley N°21.526 y/o los Fondos de Garantía de </a:t>
            </a:r>
            <a:r>
              <a:rPr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carácter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público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creados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AR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or </a:t>
            </a:r>
            <a:r>
              <a:rPr lang="es-AR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eyes</a:t>
            </a:r>
            <a:r>
              <a:rPr lang="es-AR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nacionales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o </a:t>
            </a:r>
            <a:r>
              <a:rPr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provinciales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inscriptos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ante el BCRA.</a:t>
            </a: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xmlns="" id="{46BA8E9D-6867-440E-8B7E-0543C6034D90}"/>
              </a:ext>
            </a:extLst>
          </p:cNvPr>
          <p:cNvSpPr/>
          <p:nvPr/>
        </p:nvSpPr>
        <p:spPr>
          <a:xfrm>
            <a:off x="0" y="0"/>
            <a:ext cx="2294283" cy="1295400"/>
          </a:xfrm>
          <a:prstGeom prst="rect">
            <a:avLst/>
          </a:prstGeom>
          <a:blipFill>
            <a:blip r:embed="rId3" cstate="print"/>
            <a:stretch>
              <a:fillRect l="1" r="-317586" b="-491183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183892" cy="1168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29000" y="529356"/>
            <a:ext cx="304698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kern="1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Primeros</a:t>
            </a:r>
            <a:r>
              <a:rPr lang="es-AR" sz="2800" kern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2800" kern="1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pasos</a:t>
            </a:r>
            <a:endParaRPr sz="280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3415" y="2589327"/>
            <a:ext cx="8764778" cy="2492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</a:pP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 PYME debe </a:t>
            </a:r>
            <a:r>
              <a:rPr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tramitar usuario y clave de Operador de AIF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y luego, </a:t>
            </a:r>
            <a:r>
              <a:rPr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Credencial de </a:t>
            </a:r>
            <a:r>
              <a:rPr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Firmante</a:t>
            </a:r>
            <a:r>
              <a:rPr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pudiendo</a:t>
            </a:r>
            <a:r>
              <a:rPr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delegar en el staff de la SGR 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tanto la función de Operador como la de </a:t>
            </a:r>
            <a:r>
              <a:rPr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Firmante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mediante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nota simple.</a:t>
            </a:r>
            <a:endParaRPr lang="es-AR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marR="5080" algn="just">
              <a:lnSpc>
                <a:spcPct val="150000"/>
              </a:lnSpc>
            </a:pPr>
            <a:endParaRPr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marR="5080" algn="just">
              <a:lnSpc>
                <a:spcPct val="150000"/>
              </a:lnSpc>
            </a:pP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Este primer </a:t>
            </a:r>
            <a:r>
              <a:rPr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trámite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habilita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la </a:t>
            </a:r>
            <a:r>
              <a:rPr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remisión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en forma </a:t>
            </a:r>
            <a:r>
              <a:rPr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electrónica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de </a:t>
            </a:r>
            <a:r>
              <a:rPr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toda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la</a:t>
            </a:r>
            <a:r>
              <a:rPr lang="es-AR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documentación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a la CNV a</a:t>
            </a:r>
            <a:r>
              <a:rPr lang="es-AR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t</a:t>
            </a:r>
            <a:r>
              <a:rPr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ravés</a:t>
            </a:r>
            <a:r>
              <a:rPr lang="es-AR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 la</a:t>
            </a:r>
            <a:r>
              <a:rPr lang="es-AR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AIF</a:t>
            </a:r>
            <a:r>
              <a:rPr lang="es-AR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(“</a:t>
            </a:r>
            <a:r>
              <a:rPr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Autopista</a:t>
            </a:r>
            <a:r>
              <a:rPr lang="es-AR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 </a:t>
            </a:r>
            <a:r>
              <a:rPr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Información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Financiera”).</a:t>
            </a: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xmlns="" id="{D29D1487-952B-407B-A689-85381BDC3FD1}"/>
              </a:ext>
            </a:extLst>
          </p:cNvPr>
          <p:cNvSpPr/>
          <p:nvPr/>
        </p:nvSpPr>
        <p:spPr>
          <a:xfrm>
            <a:off x="0" y="0"/>
            <a:ext cx="2294283" cy="1295400"/>
          </a:xfrm>
          <a:prstGeom prst="rect">
            <a:avLst/>
          </a:prstGeom>
          <a:blipFill>
            <a:blip r:embed="rId3" cstate="print"/>
            <a:stretch>
              <a:fillRect l="1" r="-317586" b="-491183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183892" cy="1168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xmlns="" id="{56C966A9-02F6-437F-96F4-6CBDB3E84456}"/>
              </a:ext>
            </a:extLst>
          </p:cNvPr>
          <p:cNvSpPr/>
          <p:nvPr/>
        </p:nvSpPr>
        <p:spPr>
          <a:xfrm>
            <a:off x="0" y="0"/>
            <a:ext cx="2294283" cy="1295400"/>
          </a:xfrm>
          <a:prstGeom prst="rect">
            <a:avLst/>
          </a:prstGeom>
          <a:blipFill>
            <a:blip r:embed="rId3" cstate="print"/>
            <a:stretch>
              <a:fillRect l="1" r="-317586" b="-491183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81200" y="647700"/>
            <a:ext cx="71628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>
              <a:lnSpc>
                <a:spcPct val="100000"/>
              </a:lnSpc>
            </a:pPr>
            <a:r>
              <a:rPr sz="2800" kern="1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Documentación</a:t>
            </a:r>
            <a:r>
              <a:rPr sz="2800" kern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a </a:t>
            </a:r>
            <a:r>
              <a:rPr sz="2800" kern="1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presentar</a:t>
            </a:r>
            <a:r>
              <a:rPr sz="2800" kern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sz="2800" kern="1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previo</a:t>
            </a:r>
            <a:r>
              <a:rPr sz="2800" kern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2800" kern="1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emisión</a:t>
            </a:r>
            <a:endParaRPr sz="280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2400" y="1943100"/>
            <a:ext cx="8837804" cy="46089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marR="5080" indent="-285750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180340" algn="l"/>
              </a:tabLst>
            </a:pPr>
            <a:r>
              <a:rPr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Formulario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de “</a:t>
            </a:r>
            <a:r>
              <a:rPr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Solicitud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AR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 </a:t>
            </a:r>
            <a:r>
              <a:rPr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Registro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y </a:t>
            </a:r>
            <a:r>
              <a:rPr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Emisión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bajo el </a:t>
            </a:r>
            <a:r>
              <a:rPr lang="es-AR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</a:t>
            </a:r>
            <a:r>
              <a:rPr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égimen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PYME CNV</a:t>
            </a:r>
            <a:r>
              <a:rPr lang="es-AR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GARANTIZADA”.</a:t>
            </a:r>
            <a:r>
              <a:rPr lang="es-AR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s-AR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endParaRPr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98450" marR="5080" indent="-285750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209550" algn="l"/>
              </a:tabLst>
            </a:pP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Copia Resolución Órgano de Gobierno o Asamblea que dispuso ingreso a Oferta Pública, emisión y </a:t>
            </a:r>
            <a:r>
              <a:rPr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condiciones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lang="es-AR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s-AR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endParaRPr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30810" marR="5080" indent="-285750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180340" algn="l"/>
              </a:tabLst>
            </a:pPr>
            <a:r>
              <a:rPr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Prospecto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de </a:t>
            </a:r>
            <a:r>
              <a:rPr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Emisión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modelo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según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anexo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lang="es-AR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s-AR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endParaRPr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30810" marR="5080" indent="-285750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180340" algn="l"/>
              </a:tabLst>
            </a:pPr>
            <a:r>
              <a:rPr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Certificado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de </a:t>
            </a:r>
            <a:r>
              <a:rPr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Garantía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otorgada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por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la </a:t>
            </a:r>
            <a:r>
              <a:rPr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Entidad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de </a:t>
            </a:r>
            <a:r>
              <a:rPr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Garantía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lang="es-AR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s-AR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endParaRPr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30810" marR="5080" indent="-285750">
              <a:lnSpc>
                <a:spcPct val="150000"/>
              </a:lnSpc>
              <a:spcBef>
                <a:spcPts val="275"/>
              </a:spcBef>
              <a:buFont typeface="Wingdings" panose="05000000000000000000" pitchFamily="2" charset="2"/>
              <a:buChar char="ü"/>
              <a:tabLst>
                <a:tab pos="180340" algn="l"/>
              </a:tabLst>
            </a:pPr>
            <a:r>
              <a:rPr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Constancia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de</a:t>
            </a:r>
            <a:r>
              <a:rPr lang="es-AR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publicación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en </a:t>
            </a:r>
            <a:r>
              <a:rPr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Boletín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Oficial.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183892" cy="1168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xmlns="" id="{0F3EEF97-E0E4-4FA3-8CB6-A71E796B0E22}"/>
              </a:ext>
            </a:extLst>
          </p:cNvPr>
          <p:cNvSpPr/>
          <p:nvPr/>
        </p:nvSpPr>
        <p:spPr>
          <a:xfrm>
            <a:off x="30480" y="0"/>
            <a:ext cx="2294283" cy="1295400"/>
          </a:xfrm>
          <a:prstGeom prst="rect">
            <a:avLst/>
          </a:prstGeom>
          <a:blipFill>
            <a:blip r:embed="rId3" cstate="print"/>
            <a:stretch>
              <a:fillRect l="1" r="-317586" b="-491183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83892" y="611417"/>
            <a:ext cx="6806691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kern="1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Documentación</a:t>
            </a:r>
            <a:r>
              <a:rPr sz="2800" kern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a </a:t>
            </a:r>
            <a:r>
              <a:rPr sz="2800" kern="1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presenta</a:t>
            </a:r>
            <a:r>
              <a:rPr lang="es-AR" sz="2800" kern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</a:t>
            </a:r>
            <a:r>
              <a:rPr sz="2800" kern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post </a:t>
            </a:r>
            <a:r>
              <a:rPr sz="2800" kern="1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emisión</a:t>
            </a:r>
            <a:endParaRPr sz="280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3415" y="2057400"/>
            <a:ext cx="8837168" cy="41549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342900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180340" algn="l"/>
              </a:tabLst>
            </a:pP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Balance </a:t>
            </a:r>
            <a:r>
              <a:rPr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anual</a:t>
            </a:r>
            <a:endParaRPr lang="es-AR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marR="5080" indent="-342900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180340" algn="l"/>
              </a:tabLst>
            </a:pPr>
            <a:endParaRPr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marR="5080" indent="-342900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180340" algn="l"/>
              </a:tabLst>
            </a:pP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Aviso de </a:t>
            </a:r>
            <a:r>
              <a:rPr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Resultados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de la </a:t>
            </a:r>
            <a:r>
              <a:rPr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Colocación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lang="es-AR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s-AR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endParaRPr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marR="5080" indent="-342900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180340" algn="l"/>
              </a:tabLst>
            </a:pP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Aviso </a:t>
            </a:r>
            <a:r>
              <a:rPr lang="es-AR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 Pago </a:t>
            </a:r>
            <a:r>
              <a:rPr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relativos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a la </a:t>
            </a:r>
            <a:r>
              <a:rPr lang="es-AR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</a:t>
            </a:r>
            <a:r>
              <a:rPr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misión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AR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on </a:t>
            </a:r>
            <a:r>
              <a:rPr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anterioridad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a la </a:t>
            </a:r>
            <a:r>
              <a:rPr lang="es-AR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</a:t>
            </a:r>
            <a:r>
              <a:rPr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echa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de </a:t>
            </a:r>
            <a:r>
              <a:rPr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pago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endParaRPr lang="es-AR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marR="5080" indent="-342900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180340" algn="l"/>
              </a:tabLst>
            </a:pPr>
            <a:endParaRPr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marR="5080" indent="-342900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180340" algn="l"/>
              </a:tabLst>
            </a:pP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Acta del </a:t>
            </a:r>
            <a:r>
              <a:rPr lang="es-AR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Ó</a:t>
            </a:r>
            <a:r>
              <a:rPr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rgano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de </a:t>
            </a:r>
            <a:r>
              <a:rPr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Administración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sobre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el </a:t>
            </a:r>
            <a:r>
              <a:rPr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cumplimiento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del plan de </a:t>
            </a:r>
            <a:r>
              <a:rPr lang="es-AR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</a:t>
            </a:r>
            <a:r>
              <a:rPr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fectación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de</a:t>
            </a:r>
            <a:r>
              <a:rPr lang="es-AR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fondos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endParaRPr lang="es-AR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marR="5080" indent="-342900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180340" algn="l"/>
              </a:tabLst>
            </a:pPr>
            <a:endParaRPr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marR="5080" indent="-342900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180340" algn="l"/>
              </a:tabLst>
            </a:pP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Informe especial emitido por Contador Público independiente por el debido cumplimiento del plan de </a:t>
            </a:r>
            <a:r>
              <a:rPr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afectación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de </a:t>
            </a:r>
            <a:r>
              <a:rPr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fondos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endParaRPr lang="es-AR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marR="5080" indent="-342900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180340" algn="l"/>
              </a:tabLst>
            </a:pPr>
            <a:endParaRPr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marR="5080" indent="-342900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180340" algn="l"/>
              </a:tabLst>
            </a:pPr>
            <a:r>
              <a:rPr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Hechos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o </a:t>
            </a:r>
            <a:r>
              <a:rPr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situaciones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eventuales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de </a:t>
            </a:r>
            <a:r>
              <a:rPr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dificultad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de </a:t>
            </a:r>
            <a:r>
              <a:rPr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desenvolver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sus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actividades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</a:t>
            </a:r>
            <a:r>
              <a:rPr lang="es-AR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procesos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de </a:t>
            </a:r>
            <a:r>
              <a:rPr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acuerdos</a:t>
            </a:r>
            <a:r>
              <a:rPr lang="es-AR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p</a:t>
            </a:r>
            <a:r>
              <a:rPr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reventivos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extrajudiciales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concursales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quiebra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o</a:t>
            </a:r>
            <a:r>
              <a:rPr lang="es-AR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disolución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societaria.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183892" cy="1168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71800" y="487152"/>
            <a:ext cx="5257800" cy="4524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 rtl="0">
              <a:lnSpc>
                <a:spcPct val="105200"/>
              </a:lnSpc>
            </a:pPr>
            <a:r>
              <a:rPr sz="2800" kern="1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Régimen</a:t>
            </a:r>
            <a:r>
              <a:rPr sz="2800" kern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AR" sz="2800" kern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</a:t>
            </a:r>
            <a:r>
              <a:rPr sz="2800" kern="1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nformativo</a:t>
            </a:r>
            <a:r>
              <a:rPr sz="1800" kern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2400" y="2209800"/>
            <a:ext cx="8801999" cy="166199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 marR="5080" algn="just">
              <a:lnSpc>
                <a:spcPct val="150000"/>
              </a:lnSpc>
            </a:pP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Las emisoras bajo el presente régimen estarán exceptuadas de cumplir con lo dispuesto en el </a:t>
            </a:r>
            <a:r>
              <a:rPr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Título</a:t>
            </a:r>
            <a:r>
              <a:rPr lang="es-AR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IV “Régimen Informativo Periódico”, y </a:t>
            </a:r>
            <a:r>
              <a:rPr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sólo se les requerirá publicar en la AIF los </a:t>
            </a:r>
            <a:r>
              <a:rPr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Estados</a:t>
            </a:r>
            <a:r>
              <a:rPr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Contables</a:t>
            </a:r>
            <a:r>
              <a:rPr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anuales</a:t>
            </a:r>
            <a:r>
              <a:rPr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dentro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de </a:t>
            </a:r>
            <a:r>
              <a:rPr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los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AR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20</a:t>
            </a:r>
            <a:r>
              <a:rPr lang="es-AR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días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de </a:t>
            </a:r>
            <a:r>
              <a:rPr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cerrado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el </a:t>
            </a:r>
            <a:r>
              <a:rPr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ejercicio</a:t>
            </a:r>
            <a:r>
              <a: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xmlns="" id="{1F78BF46-F090-4192-95E4-60AF37224415}"/>
              </a:ext>
            </a:extLst>
          </p:cNvPr>
          <p:cNvSpPr/>
          <p:nvPr/>
        </p:nvSpPr>
        <p:spPr>
          <a:xfrm>
            <a:off x="0" y="0"/>
            <a:ext cx="2294283" cy="1295400"/>
          </a:xfrm>
          <a:prstGeom prst="rect">
            <a:avLst/>
          </a:prstGeom>
          <a:blipFill>
            <a:blip r:embed="rId3" cstate="print"/>
            <a:stretch>
              <a:fillRect l="1" r="-317586" b="-491183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</TotalTime>
  <Words>554</Words>
  <Application>Microsoft Office PowerPoint</Application>
  <PresentationFormat>Presentación en pantalla (4:3)</PresentationFormat>
  <Paragraphs>73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Office Theme</vt:lpstr>
      <vt:lpstr>Diapositiva 1</vt:lpstr>
      <vt:lpstr>Temario de la presentación</vt:lpstr>
      <vt:lpstr>Diapositiva 3</vt:lpstr>
      <vt:lpstr>Socios Partícipes- Clasificación PyME</vt:lpstr>
      <vt:lpstr>ON Pyme CNV Garantizada</vt:lpstr>
      <vt:lpstr>Primeros pasos</vt:lpstr>
      <vt:lpstr>Documentación a presentar, previo emisión</vt:lpstr>
      <vt:lpstr>Documentación a presentar, post emisión</vt:lpstr>
      <vt:lpstr>Régimen Informativo.</vt:lpstr>
      <vt:lpstr>Extractos de la Resolucion.</vt:lpstr>
      <vt:lpstr>Extractos de la Resolucion.</vt:lpstr>
      <vt:lpstr>Datos</vt:lpstr>
      <vt:lpstr>Datos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Plan Point Plan Point</dc:creator>
  <cp:lastModifiedBy>sysadm</cp:lastModifiedBy>
  <cp:revision>18</cp:revision>
  <dcterms:created xsi:type="dcterms:W3CDTF">2017-07-27T00:18:51Z</dcterms:created>
  <dcterms:modified xsi:type="dcterms:W3CDTF">2017-07-27T14:46:38Z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2017-07-18T00:00:00Z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2017-07-27T00:00:00Z</vt:filetime>
  </property>
</Properties>
</file>