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58" r:id="rId4"/>
    <p:sldId id="260" r:id="rId5"/>
    <p:sldId id="264" r:id="rId6"/>
    <p:sldId id="265" r:id="rId7"/>
    <p:sldId id="267" r:id="rId8"/>
    <p:sldId id="268" r:id="rId9"/>
    <p:sldId id="270" r:id="rId10"/>
    <p:sldId id="263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2A92-0808-4A26-B4C7-E89FEEE3657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BA312-12C1-4E7A-81E4-C55D384C1B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2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403FE9-E2D7-B640-9A24-F717C2643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B49E419-B025-D44B-8CDA-E3F55778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103109-E35F-4D41-A462-5532892F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68CBED0-0A83-F14F-A469-57376E77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73431F-4B57-ED4C-931E-10035E02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39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9184AD-2E91-DE49-A29B-BC4B31D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D389514-363E-E742-BBF0-FD528DB9D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CC371D-470E-1745-BF01-03F71F3E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32777B-83BB-C94C-B517-6BF2D820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49EE72A-20E8-084D-8ECA-0DC658B9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34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979C184-8C95-C149-B22E-7243B0CEE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F4CD8E6-AE2E-1F4E-AF5C-044085BA9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CBB9193-475D-9846-9AC6-9EEB51D7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6839E2-77F1-B240-B700-E3308DD0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331D11-AE4F-244D-9DC2-2583E196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690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72B28D-3FE3-FC4E-A164-EAC15A8C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A6335-A9C3-A04A-8A55-413761097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B48064-2E59-A643-A6FF-BFE827A8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B80A9C-931F-6245-A6B7-54A6D475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2D748C-FFA2-904D-95E7-CF7784F7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946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E77BB-33A0-1B44-B2A0-ED3CB0BD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9725ED0-7DDD-6441-A9DB-2C2FCF2C1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71F892C-5E9A-1F49-965B-0677BEEA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B8FFFF-B6F2-DF4D-B9BD-B4E99793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F023A4D-7E92-DE45-B925-38F27F71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009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26FF27-35E1-DF4E-BAF6-1FF4ADC0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296F3E9-867E-FD47-99A2-3B8A8C5C7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FB6F60-B892-4E48-B1E5-3AC2CBC47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EA3AA0-B90E-F248-82E9-7B5B1107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D4D6243-C0E2-1A47-966B-51D6E859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548BCA1-61F5-0649-AA76-F3691CE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499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812E2B-C8D6-9245-95EF-FC632C89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58AEBF5-3E8C-1D4F-AA7F-603954C4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6922A66-3194-9944-A6F2-24D579F4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6A72050-46FC-7D43-A73E-BFF17BED9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FFCBA47-0D0D-E048-AB1C-561699FB4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057BBA6-1C99-8048-8475-5707774A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4B2C6E5-1834-3948-9E97-3AB7E77B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1862E89-0E0D-2149-AFDB-95446CF7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377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466728-CECB-E14E-88ED-A38BFB35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FD50FDD-172F-5145-BC9F-A5BF0341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73F1F41-B116-E949-958C-7C77F648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47171D5-B4A8-0E4D-9892-EB488CF4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65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E6F63C7-7E12-7D42-829D-1464C42C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DF2F627-37F4-A447-9B0F-2EFEEC198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1A36E4C-6579-F643-9909-47800CCC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146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930664-0836-5C43-83DF-7B9EE4DD1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1B8C77-C36B-CC44-BB4C-01908F85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8BB1D36-DBF9-124E-9C71-7FA797219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ACB22E-09EA-7640-B0C8-89D32FE3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3EBE3DB-FAFE-A645-8411-EB074584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5348D3D-35BB-B043-9C15-15E0C26C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14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4914A3-C379-494B-B5A3-D02D7AC9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41327C9-FEE3-6D4C-9D4F-9C194C3829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7C637F-2C51-7F4E-B441-B204EE1F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B12DF98-1B8C-3247-A4BC-AA927517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AEDFBF6-21DB-1845-9F0F-671D67BA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BF714C7-240E-C34F-82EB-260F504F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570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E93D8CB-7868-0341-AFD0-E2A7A6A0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45BD825-A254-C442-872F-DE2A6A9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8B9B3A-AF51-0A40-9752-53159082D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A47B2-C4D3-9A41-8138-94F6E5B326EB}" type="datetimeFigureOut">
              <a:rPr lang="es-AR" smtClean="0"/>
              <a:t>09/10/2018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66B12F-8A51-934A-B545-C9C4F4FF2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0463B4-F09C-5E43-9A1B-EB88DFCAA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B23E-9A26-7442-A867-D1B15D6F32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70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8" descr="https://mail.google.com/mail/u/0?ui=2&amp;ik=e8ae41e4cc&amp;attid=0.0.4&amp;permmsgid=msg-a:s:-5125480765693192110&amp;th=165d982be1c77065&amp;view=fimg&amp;sz=s0-l75-ft&amp;attbid=ANGjdJ9AbffbT55K7l9Ex3JTR0YoH2FQgbw1G3DkwR-ezcjo_wn5jgxyuUrP_i4lvhVa8ssp-JpyE-e8DbeRJdE92aTia2VdznCP65vS_6Eo_1XYYPw8ip-87lCUAsA&amp;disp=emb&amp;realattid=ii_jm2dmwa15_165d97d29addcd3e"/>
          <p:cNvSpPr>
            <a:spLocks noChangeAspect="1" noChangeArrowheads="1"/>
          </p:cNvSpPr>
          <p:nvPr/>
        </p:nvSpPr>
        <p:spPr bwMode="auto">
          <a:xfrm>
            <a:off x="1841500" y="7085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3965714" y="1795640"/>
            <a:ext cx="71661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Semana Mundial</a:t>
            </a:r>
          </a:p>
          <a:p>
            <a:r>
              <a:rPr lang="es-AR" sz="44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del </a:t>
            </a:r>
            <a:r>
              <a:rPr lang="es-AR" sz="5400" b="1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</a:t>
            </a:r>
            <a:r>
              <a:rPr lang="es-AR" sz="54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</a:t>
            </a:r>
            <a:r>
              <a:rPr lang="es-AR" sz="54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</a:t>
            </a:r>
          </a:p>
          <a:p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 sobre el mercado de capitales</a:t>
            </a:r>
            <a:r>
              <a:rPr lang="es-AR" sz="28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s-AR" sz="2800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AR" sz="2800" b="1" dirty="0">
                <a:solidFill>
                  <a:schemeClr val="accent5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para proyectar tu futuro</a:t>
            </a:r>
          </a:p>
        </p:txBody>
      </p:sp>
      <p:pic>
        <p:nvPicPr>
          <p:cNvPr id="1028" name="Picture 4" descr="C:\Users\Public\Nora\SIM-Semana Mundial el Inversor\Año 2018\CID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9" y="5249253"/>
            <a:ext cx="1828006" cy="6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4035288" y="4999381"/>
            <a:ext cx="70269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s://lh3.googleusercontent.com/mY-NU_mitwdxC0sHIFJUi2oSIFu4T6hYG8GrvqHZCu1HGsT61jCkHBMfBUqtmngmxpPSU05phg2QJ6Yf5wd5EN-mc-sFeHUdw7O-gGcMdkBCOVbnRBw4S2_NmS9FWUhN4KTHeigYkx3Hx4xk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8" y="3871666"/>
            <a:ext cx="1285808" cy="10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RAMOS\Downloads\Logos 2018 pequ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268482" y="480560"/>
            <a:ext cx="2490051" cy="18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RAMOS\Downloads\Logos 2018 pequ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9"/>
          <a:stretch/>
        </p:blipFill>
        <p:spPr bwMode="auto">
          <a:xfrm>
            <a:off x="436078" y="2110597"/>
            <a:ext cx="2189260" cy="14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011929" y="6083230"/>
            <a:ext cx="709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5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CASEROS, 5 de octubre de 2018</a:t>
            </a:r>
          </a:p>
        </p:txBody>
      </p:sp>
    </p:spTree>
    <p:extLst>
      <p:ext uri="{BB962C8B-B14F-4D97-AF65-F5344CB8AC3E}">
        <p14:creationId xmlns:p14="http://schemas.microsoft.com/office/powerpoint/2010/main" val="1170421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63956C3C-6880-594B-A698-B469403C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5964296-E7A3-2049-A0A5-E54CBF6D9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FAFA4E0-17DE-5A40-9B9E-C95B8081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903232"/>
            <a:ext cx="8574373" cy="5227801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94C35D53-FF53-9E46-B2F6-9FF498D597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538163"/>
          </a:xfrm>
        </p:spPr>
        <p:txBody>
          <a:bodyPr>
            <a:normAutofit/>
          </a:bodyPr>
          <a:lstStyle/>
          <a:p>
            <a:pPr algn="ctr"/>
            <a:r>
              <a:rPr lang="es-ES" sz="2500" b="1" dirty="0"/>
              <a:t>Para conocer más visítenos en </a:t>
            </a:r>
            <a:r>
              <a:rPr lang="es-ES" sz="2500" b="1" dirty="0" err="1"/>
              <a:t>www.acrup.untref.edu.ar</a:t>
            </a:r>
            <a:endParaRPr lang="es-AR" sz="2500" b="1" dirty="0"/>
          </a:p>
        </p:txBody>
      </p:sp>
    </p:spTree>
    <p:extLst>
      <p:ext uri="{BB962C8B-B14F-4D97-AF65-F5344CB8AC3E}">
        <p14:creationId xmlns:p14="http://schemas.microsoft.com/office/powerpoint/2010/main" val="251962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133342"/>
            <a:ext cx="6092399" cy="502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16" y="3765240"/>
            <a:ext cx="1474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459" y="5074428"/>
            <a:ext cx="1353344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889244" y="491948"/>
            <a:ext cx="4075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2800" b="1" dirty="0" smtClean="0"/>
              <a:t>5. Calificaciones de Riesgo</a:t>
            </a:r>
            <a:endParaRPr lang="es-AR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8963695" y="1339403"/>
            <a:ext cx="26022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500" b="1" dirty="0" smtClean="0"/>
              <a:t>CPN Verónica Saló</a:t>
            </a:r>
            <a:endParaRPr lang="es-AR" sz="2500" b="1" dirty="0"/>
          </a:p>
        </p:txBody>
      </p:sp>
    </p:spTree>
    <p:extLst>
      <p:ext uri="{BB962C8B-B14F-4D97-AF65-F5344CB8AC3E}">
        <p14:creationId xmlns:p14="http://schemas.microsoft.com/office/powerpoint/2010/main" val="345624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918A982-3969-1C47-9F1E-761D8CCCC91B}"/>
              </a:ext>
            </a:extLst>
          </p:cNvPr>
          <p:cNvSpPr txBox="1"/>
          <p:nvPr/>
        </p:nvSpPr>
        <p:spPr>
          <a:xfrm>
            <a:off x="1288899" y="445833"/>
            <a:ext cx="864053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500" b="1" dirty="0"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  <a:p>
            <a:pPr algn="ctr"/>
            <a:r>
              <a:rPr lang="es-AR" sz="2800" dirty="0"/>
              <a:t> </a:t>
            </a:r>
            <a:endParaRPr lang="es-AR" sz="2500" b="1" dirty="0"/>
          </a:p>
        </p:txBody>
      </p:sp>
      <p:pic>
        <p:nvPicPr>
          <p:cNvPr id="2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039FEC10-C28B-764F-B493-B662A923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RAMOS\Downloads\Logos 2018 peque.jpg">
            <a:extLst>
              <a:ext uri="{FF2B5EF4-FFF2-40B4-BE49-F238E27FC236}">
                <a16:creationId xmlns:a16="http://schemas.microsoft.com/office/drawing/2014/main" xmlns="" id="{7583E239-AEB8-FA42-9F3E-AD7F78A7B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860C72A-9774-E74C-BFD3-96682674110B}"/>
              </a:ext>
            </a:extLst>
          </p:cNvPr>
          <p:cNvSpPr txBox="1"/>
          <p:nvPr/>
        </p:nvSpPr>
        <p:spPr>
          <a:xfrm>
            <a:off x="1130149" y="1711086"/>
            <a:ext cx="879928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s-AR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Qué es la Calificación de Riesgo?</a:t>
            </a: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es-A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opinión sobre la capacidad de un emisor o una emisión para  cumplir con sus obligaciones financieras en tiempo y forma.</a:t>
            </a:r>
          </a:p>
          <a:p>
            <a:pPr marL="274320" lvl="0" indent="-27432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opinión sobre la calidad crediticia de un emisor o emisión.</a:t>
            </a:r>
          </a:p>
          <a:p>
            <a:pPr marL="274320" lvl="0" indent="-27432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una recomendación de compra, venta o tenencia de los títulos calificados. </a:t>
            </a:r>
          </a:p>
        </p:txBody>
      </p:sp>
    </p:spTree>
    <p:extLst>
      <p:ext uri="{BB962C8B-B14F-4D97-AF65-F5344CB8AC3E}">
        <p14:creationId xmlns:p14="http://schemas.microsoft.com/office/powerpoint/2010/main" val="147909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2902B143-DD9F-F947-AFA4-56D92A39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48B41E8-858D-4C4A-9DF0-21F18508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DDF7FF-5B03-D74A-AC4B-E1249D9862DF}"/>
              </a:ext>
            </a:extLst>
          </p:cNvPr>
          <p:cNvSpPr txBox="1"/>
          <p:nvPr/>
        </p:nvSpPr>
        <p:spPr>
          <a:xfrm>
            <a:off x="2359964" y="667920"/>
            <a:ext cx="60929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AR" sz="2500" b="1" dirty="0">
                <a:solidFill>
                  <a:prstClr val="black"/>
                </a:solidFill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solidFill>
                <a:prstClr val="black"/>
              </a:solidFill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45DD8A7-66B2-4832-8981-7E9FD3E93E63}"/>
              </a:ext>
            </a:extLst>
          </p:cNvPr>
          <p:cNvSpPr/>
          <p:nvPr/>
        </p:nvSpPr>
        <p:spPr>
          <a:xfrm>
            <a:off x="1293845" y="1473971"/>
            <a:ext cx="843798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calificaciones pueden cubrir un amplio espectro: 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Corporaciones (empresas), 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Soberanos y </a:t>
            </a:r>
            <a:r>
              <a:rPr lang="es-A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subsoberanos</a:t>
            </a: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(provincias, municipios), 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financieras y bancarias,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Compañías de seguros, 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 públicos, 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estructurados respaldados por diversos activos (fideicomisos financieros)</a:t>
            </a:r>
          </a:p>
          <a:p>
            <a:pPr marL="274320" lvl="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Comunes de Inversión, SGR, Fiduciarios, administradores de activos, entre otras.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2902B143-DD9F-F947-AFA4-56D92A39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48B41E8-858D-4C4A-9DF0-21F18508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DDF7FF-5B03-D74A-AC4B-E1249D9862DF}"/>
              </a:ext>
            </a:extLst>
          </p:cNvPr>
          <p:cNvSpPr txBox="1"/>
          <p:nvPr/>
        </p:nvSpPr>
        <p:spPr>
          <a:xfrm>
            <a:off x="2359964" y="667920"/>
            <a:ext cx="60929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AR" sz="2500" b="1" dirty="0">
                <a:solidFill>
                  <a:prstClr val="black"/>
                </a:solidFill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solidFill>
                <a:prstClr val="black"/>
              </a:solidFill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14A567B-C208-4504-B329-5A00801F5937}"/>
              </a:ext>
            </a:extLst>
          </p:cNvPr>
          <p:cNvSpPr/>
          <p:nvPr/>
        </p:nvSpPr>
        <p:spPr>
          <a:xfrm>
            <a:off x="1277655" y="1757252"/>
            <a:ext cx="86316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indent="-27432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  <a:tabLst/>
              <a:defRPr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calificaciones de riesgo crediticio no se refieren directamente a ningún otro tipo de riesgo además del crediticio. En particular, estas calificaciones no se refieren a los riesgo de pérdida derivada de cambios en las tasas de interés o condiciones del mercado.</a:t>
            </a:r>
          </a:p>
          <a:p>
            <a:pPr marL="274320" lvl="0" indent="-27432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calificación se suele interpretar como un trabajo de “asesoría” , pero no lo es bajo ningún punto de vista. Especialmente esto se da en financiamiento estructurado. La calificación no implica un proceso de auditoría contable ni de procesos. </a:t>
            </a:r>
          </a:p>
          <a:p>
            <a:pPr marL="274320" lvl="0" indent="-274320" algn="just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bien existe una interacción con los estructuradores y asesores financieros, la calificadora evalúa las propuestas presentadas e informa sobre el impacto probable de cada propuesta en la calificación de riesgo resultante</a:t>
            </a:r>
            <a:r>
              <a:rPr lang="es-A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74320" marR="0" indent="-274320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  <a:tabLst/>
              <a:defRPr/>
            </a:pPr>
            <a:endParaRPr lang="es-A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5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2902B143-DD9F-F947-AFA4-56D92A39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48B41E8-858D-4C4A-9DF0-21F18508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DDF7FF-5B03-D74A-AC4B-E1249D9862DF}"/>
              </a:ext>
            </a:extLst>
          </p:cNvPr>
          <p:cNvSpPr txBox="1"/>
          <p:nvPr/>
        </p:nvSpPr>
        <p:spPr>
          <a:xfrm>
            <a:off x="2359964" y="471275"/>
            <a:ext cx="60929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AR" sz="2500" b="1" dirty="0">
                <a:solidFill>
                  <a:prstClr val="black"/>
                </a:solidFill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solidFill>
                <a:prstClr val="black"/>
              </a:solidFill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D90630F-78A4-47F6-9A91-0C41F2141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29" y="1799303"/>
            <a:ext cx="7785267" cy="37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2902B143-DD9F-F947-AFA4-56D92A39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48B41E8-858D-4C4A-9DF0-21F18508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DDF7FF-5B03-D74A-AC4B-E1249D9862DF}"/>
              </a:ext>
            </a:extLst>
          </p:cNvPr>
          <p:cNvSpPr txBox="1"/>
          <p:nvPr/>
        </p:nvSpPr>
        <p:spPr>
          <a:xfrm>
            <a:off x="2359964" y="667920"/>
            <a:ext cx="60929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AR" sz="2500" b="1" dirty="0">
                <a:solidFill>
                  <a:prstClr val="black"/>
                </a:solidFill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solidFill>
                <a:prstClr val="black"/>
              </a:solidFill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14A567B-C208-4504-B329-5A00801F5937}"/>
              </a:ext>
            </a:extLst>
          </p:cNvPr>
          <p:cNvSpPr/>
          <p:nvPr/>
        </p:nvSpPr>
        <p:spPr>
          <a:xfrm>
            <a:off x="1277656" y="1757252"/>
            <a:ext cx="8257592" cy="366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</a:pPr>
            <a:r>
              <a:rPr lang="es-AR" altLang="es-AR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Calificaciones Nacionales</a:t>
            </a:r>
            <a:endParaRPr lang="es-ES" altLang="es-AR" sz="22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escala nacional permite una mejor diferenciación entre créditos dentro del país que la escala internacional.</a:t>
            </a:r>
          </a:p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“AAA“ es asignado al mejor riesgo crediticio dentro del país.</a:t>
            </a:r>
          </a:p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resto de los créditos se califican en forma relativa al mejor crédito.</a:t>
            </a:r>
          </a:p>
          <a:p>
            <a:pPr marL="274320" lvl="0" indent="-27432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AR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Generalmente las atribuciones de un soberano (creación de impuestos, emisión moneda, control de cambios, etc.) lleva a determinarlo como el mejor riesgo crediticio.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1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2902B143-DD9F-F947-AFA4-56D92A39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48B41E8-858D-4C4A-9DF0-21F18508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DDF7FF-5B03-D74A-AC4B-E1249D9862DF}"/>
              </a:ext>
            </a:extLst>
          </p:cNvPr>
          <p:cNvSpPr txBox="1"/>
          <p:nvPr/>
        </p:nvSpPr>
        <p:spPr>
          <a:xfrm>
            <a:off x="2359964" y="667920"/>
            <a:ext cx="60929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AR" sz="2500" b="1" dirty="0">
                <a:solidFill>
                  <a:prstClr val="black"/>
                </a:solidFill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solidFill>
                <a:prstClr val="black"/>
              </a:solidFill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14A567B-C208-4504-B329-5A00801F5937}"/>
              </a:ext>
            </a:extLst>
          </p:cNvPr>
          <p:cNvSpPr/>
          <p:nvPr/>
        </p:nvSpPr>
        <p:spPr>
          <a:xfrm>
            <a:off x="1277656" y="1757252"/>
            <a:ext cx="8257592" cy="2737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lvl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prstClr val="black"/>
              </a:buClr>
              <a:buSzPct val="85000"/>
            </a:pPr>
            <a:r>
              <a:rPr lang="es-ES" altLang="es-AR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agregado de la calificación</a:t>
            </a:r>
          </a:p>
          <a:p>
            <a:pPr marL="274320" lvl="1" indent="-27432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ES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Opinión independiente.</a:t>
            </a:r>
          </a:p>
          <a:p>
            <a:pPr marL="274320" lvl="1" indent="-27432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ES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 transparencia sin necesidad de revelar información confidencial.</a:t>
            </a:r>
          </a:p>
          <a:p>
            <a:pPr marL="274320" lvl="1" indent="-27432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ES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 la imagen en el mercado del emisor.</a:t>
            </a:r>
          </a:p>
          <a:p>
            <a:pPr marL="274320" lvl="1" indent="-27432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SzPct val="95000"/>
              <a:buFont typeface="Wingdings 2"/>
              <a:buChar char=""/>
            </a:pPr>
            <a:r>
              <a:rPr lang="es-ES" altLang="es-A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el acceso al financiamiento en la oferta pública.</a:t>
            </a:r>
          </a:p>
        </p:txBody>
      </p:sp>
    </p:spTree>
    <p:extLst>
      <p:ext uri="{BB962C8B-B14F-4D97-AF65-F5344CB8AC3E}">
        <p14:creationId xmlns:p14="http://schemas.microsoft.com/office/powerpoint/2010/main" val="537992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mY-NU_mitwdxC0sHIFJUi2oSIFu4T6hYG8GrvqHZCu1HGsT61jCkHBMfBUqtmngmxpPSU05phg2QJ6Yf5wd5EN-mc-sFeHUdw7O-gGcMdkBCOVbnRBw4S2_NmS9FWUhN4KTHeigYkx3Hx4xkgQ">
            <a:extLst>
              <a:ext uri="{FF2B5EF4-FFF2-40B4-BE49-F238E27FC236}">
                <a16:creationId xmlns:a16="http://schemas.microsoft.com/office/drawing/2014/main" xmlns="" id="{2902B143-DD9F-F947-AFA4-56D92A39E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14" y="5534630"/>
            <a:ext cx="1235904" cy="9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RAMOS\Downloads\Logos 2018 peque.jpg">
            <a:extLst>
              <a:ext uri="{FF2B5EF4-FFF2-40B4-BE49-F238E27FC236}">
                <a16:creationId xmlns:a16="http://schemas.microsoft.com/office/drawing/2014/main" xmlns="" id="{948B41E8-858D-4C4A-9DF0-21F18508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4"/>
          <a:stretch/>
        </p:blipFill>
        <p:spPr bwMode="auto">
          <a:xfrm>
            <a:off x="10265495" y="4465686"/>
            <a:ext cx="1477950" cy="106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1DDF7FF-5B03-D74A-AC4B-E1249D9862DF}"/>
              </a:ext>
            </a:extLst>
          </p:cNvPr>
          <p:cNvSpPr txBox="1"/>
          <p:nvPr/>
        </p:nvSpPr>
        <p:spPr>
          <a:xfrm>
            <a:off x="2359964" y="667920"/>
            <a:ext cx="60929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AR" sz="2500" b="1" dirty="0">
                <a:solidFill>
                  <a:prstClr val="black"/>
                </a:solidFill>
                <a:latin typeface="Futura Hv BT "/>
                <a:ea typeface="BatangChe" panose="02030609000101010101" pitchFamily="49" charset="-127"/>
                <a:cs typeface="CordiaUPC" panose="020B0304020202020204" pitchFamily="34" charset="-34"/>
              </a:rPr>
              <a:t>CALIFICACIONES DE RIESGO</a:t>
            </a:r>
            <a:endParaRPr lang="es-ES" sz="2500" b="1" dirty="0">
              <a:solidFill>
                <a:prstClr val="black"/>
              </a:solidFill>
              <a:latin typeface="Futura Hv BT "/>
              <a:ea typeface="BatangChe" panose="02030609000101010101" pitchFamily="49" charset="-127"/>
              <a:cs typeface="CordiaUPC" panose="020B0304020202020204" pitchFamily="34" charset="-34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14A567B-C208-4504-B329-5A00801F5937}"/>
              </a:ext>
            </a:extLst>
          </p:cNvPr>
          <p:cNvSpPr/>
          <p:nvPr/>
        </p:nvSpPr>
        <p:spPr>
          <a:xfrm>
            <a:off x="1277656" y="1757252"/>
            <a:ext cx="825759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7" lvl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prstClr val="black"/>
              </a:buClr>
              <a:buSzPct val="85000"/>
            </a:pPr>
            <a:r>
              <a:rPr lang="es-ES" altLang="es-AR" sz="2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A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7 Grupo">
            <a:extLst>
              <a:ext uri="{FF2B5EF4-FFF2-40B4-BE49-F238E27FC236}">
                <a16:creationId xmlns:a16="http://schemas.microsoft.com/office/drawing/2014/main" xmlns="" id="{FF19E196-8FE1-4F2D-8D3C-2A6395E90AA6}"/>
              </a:ext>
            </a:extLst>
          </p:cNvPr>
          <p:cNvGrpSpPr/>
          <p:nvPr/>
        </p:nvGrpSpPr>
        <p:grpSpPr>
          <a:xfrm>
            <a:off x="2154101" y="1670947"/>
            <a:ext cx="6933916" cy="3744415"/>
            <a:chOff x="950452" y="966341"/>
            <a:chExt cx="7715436" cy="5533674"/>
          </a:xfrm>
        </p:grpSpPr>
        <p:sp>
          <p:nvSpPr>
            <p:cNvPr id="9" name="8 Llamada de flecha a la derecha">
              <a:extLst>
                <a:ext uri="{FF2B5EF4-FFF2-40B4-BE49-F238E27FC236}">
                  <a16:creationId xmlns:a16="http://schemas.microsoft.com/office/drawing/2014/main" xmlns="" id="{20AF1741-60B1-43FC-9D55-934B35D4FA85}"/>
                </a:ext>
              </a:extLst>
            </p:cNvPr>
            <p:cNvSpPr/>
            <p:nvPr/>
          </p:nvSpPr>
          <p:spPr>
            <a:xfrm>
              <a:off x="1121913" y="3835718"/>
              <a:ext cx="2708858" cy="2664297"/>
            </a:xfrm>
            <a:prstGeom prst="rightArrowCallout">
              <a:avLst>
                <a:gd name="adj1" fmla="val 30375"/>
                <a:gd name="adj2" fmla="val 31719"/>
                <a:gd name="adj3" fmla="val 25000"/>
                <a:gd name="adj4" fmla="val 64977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CCC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  <a:endPara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9 Rectángulo redondeado">
              <a:extLst>
                <a:ext uri="{FF2B5EF4-FFF2-40B4-BE49-F238E27FC236}">
                  <a16:creationId xmlns:a16="http://schemas.microsoft.com/office/drawing/2014/main" xmlns="" id="{7912058F-DCB5-4E0E-B264-4B81CF0D4E4A}"/>
                </a:ext>
              </a:extLst>
            </p:cNvPr>
            <p:cNvSpPr/>
            <p:nvPr/>
          </p:nvSpPr>
          <p:spPr>
            <a:xfrm>
              <a:off x="3930329" y="4310962"/>
              <a:ext cx="2167606" cy="1713805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GRADO ESPECULATIVO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10 Llamada de flecha a la derecha">
              <a:extLst>
                <a:ext uri="{FF2B5EF4-FFF2-40B4-BE49-F238E27FC236}">
                  <a16:creationId xmlns:a16="http://schemas.microsoft.com/office/drawing/2014/main" xmlns="" id="{7C73F6B5-5A3A-4CFC-A169-FB521698C741}"/>
                </a:ext>
              </a:extLst>
            </p:cNvPr>
            <p:cNvSpPr/>
            <p:nvPr/>
          </p:nvSpPr>
          <p:spPr>
            <a:xfrm>
              <a:off x="1121914" y="1465086"/>
              <a:ext cx="2708858" cy="1944216"/>
            </a:xfrm>
            <a:prstGeom prst="rightArrowCallout">
              <a:avLst>
                <a:gd name="adj1" fmla="val 30375"/>
                <a:gd name="adj2" fmla="val 31719"/>
                <a:gd name="adj3" fmla="val 25000"/>
                <a:gd name="adj4" fmla="val 64977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AAA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BBB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11 Rectángulo redondeado">
              <a:extLst>
                <a:ext uri="{FF2B5EF4-FFF2-40B4-BE49-F238E27FC236}">
                  <a16:creationId xmlns:a16="http://schemas.microsoft.com/office/drawing/2014/main" xmlns="" id="{0B6CBBE5-69AD-4513-8B70-29F3F096F89E}"/>
                </a:ext>
              </a:extLst>
            </p:cNvPr>
            <p:cNvSpPr/>
            <p:nvPr/>
          </p:nvSpPr>
          <p:spPr>
            <a:xfrm>
              <a:off x="3930328" y="1556038"/>
              <a:ext cx="2167606" cy="1713805"/>
            </a:xfrm>
            <a:prstGeom prst="roundRect">
              <a:avLst/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GRADO DE INVERSION</a:t>
              </a:r>
              <a:endPara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12 Llamada de flecha a la izquierda">
              <a:extLst>
                <a:ext uri="{FF2B5EF4-FFF2-40B4-BE49-F238E27FC236}">
                  <a16:creationId xmlns:a16="http://schemas.microsoft.com/office/drawing/2014/main" xmlns="" id="{D63D1101-F077-4789-8B23-13C3B4E9AB1E}"/>
                </a:ext>
              </a:extLst>
            </p:cNvPr>
            <p:cNvSpPr/>
            <p:nvPr/>
          </p:nvSpPr>
          <p:spPr>
            <a:xfrm>
              <a:off x="6114931" y="1556038"/>
              <a:ext cx="2278089" cy="1909742"/>
            </a:xfrm>
            <a:prstGeom prst="leftArrowCallout">
              <a:avLst>
                <a:gd name="adj1" fmla="val 25000"/>
                <a:gd name="adj2" fmla="val 32771"/>
                <a:gd name="adj3" fmla="val 25000"/>
                <a:gd name="adj4" fmla="val 64977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A3</a:t>
              </a:r>
            </a:p>
          </p:txBody>
        </p:sp>
        <p:sp>
          <p:nvSpPr>
            <p:cNvPr id="15" name="13 Llamada de flecha a la izquierda">
              <a:extLst>
                <a:ext uri="{FF2B5EF4-FFF2-40B4-BE49-F238E27FC236}">
                  <a16:creationId xmlns:a16="http://schemas.microsoft.com/office/drawing/2014/main" xmlns="" id="{E45F77CE-EB81-4135-8858-9AE93626F338}"/>
                </a:ext>
              </a:extLst>
            </p:cNvPr>
            <p:cNvSpPr/>
            <p:nvPr/>
          </p:nvSpPr>
          <p:spPr>
            <a:xfrm>
              <a:off x="6174076" y="4125348"/>
              <a:ext cx="2278088" cy="1909741"/>
            </a:xfrm>
            <a:prstGeom prst="leftArrowCallout">
              <a:avLst>
                <a:gd name="adj1" fmla="val 25000"/>
                <a:gd name="adj2" fmla="val 32771"/>
                <a:gd name="adj3" fmla="val 25000"/>
                <a:gd name="adj4" fmla="val 64977"/>
              </a:avLst>
            </a:prstGeom>
            <a:solidFill>
              <a:srgbClr val="0F6FC6"/>
            </a:solidFill>
            <a:ln w="25400" cap="flat" cmpd="sng" algn="ctr">
              <a:solidFill>
                <a:srgbClr val="0F6F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xmlns="" id="{F251BFC5-A4D8-4A25-A6FC-77E0F7FA42E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452" y="966341"/>
              <a:ext cx="2079848" cy="46686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Largo Plazo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xmlns="" id="{2A4525C9-C427-4C8D-8174-8F52DAB148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586040" y="966341"/>
              <a:ext cx="2079848" cy="466862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Corto Plazo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339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433</Words>
  <Application>Microsoft Office PowerPoint</Application>
  <PresentationFormat>Personalizado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conocer más visítenos en www.acrup.untref.edu.ar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Kismer</dc:creator>
  <cp:lastModifiedBy>ACRUP1</cp:lastModifiedBy>
  <cp:revision>22</cp:revision>
  <dcterms:created xsi:type="dcterms:W3CDTF">2018-10-03T18:48:32Z</dcterms:created>
  <dcterms:modified xsi:type="dcterms:W3CDTF">2018-10-09T19:02:14Z</dcterms:modified>
</cp:coreProperties>
</file>